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3" r:id="rId9"/>
    <p:sldId id="269" r:id="rId10"/>
    <p:sldId id="268" r:id="rId11"/>
    <p:sldId id="262" r:id="rId12"/>
    <p:sldId id="271" r:id="rId13"/>
    <p:sldId id="272" r:id="rId14"/>
    <p:sldId id="264" r:id="rId15"/>
    <p:sldId id="274" r:id="rId16"/>
    <p:sldId id="273" r:id="rId17"/>
    <p:sldId id="275" r:id="rId18"/>
    <p:sldId id="267" r:id="rId1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46"/>
    <p:restoredTop sz="94733"/>
  </p:normalViewPr>
  <p:slideViewPr>
    <p:cSldViewPr snapToGrid="0" snapToObjects="1">
      <p:cViewPr varScale="1">
        <p:scale>
          <a:sx n="108" d="100"/>
          <a:sy n="108" d="100"/>
        </p:scale>
        <p:origin x="10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5B55C-E036-6D48-AB9E-D38BC1D0DF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024AA4-F866-8F4E-8756-1CFC7E1CC8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1EDCA-44EA-EB48-9987-610497721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F2D1-C28E-4F49-A1DA-A5E2659DA56D}" type="datetimeFigureOut">
              <a:rPr lang="sr-Latn-RS" smtClean="0"/>
              <a:t>11.3.2025.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5BD35-3C55-AD47-8680-318996E0D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5109D-DB13-0448-8C88-8D90869E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7D77-A1F2-F24D-8387-93A55ECD859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75293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8BA9E-8085-EB4C-9431-CC264396C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61199B-1D49-8042-8A7B-2D331A188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8EB61-C84B-EB4D-8944-2D2894CF6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F2D1-C28E-4F49-A1DA-A5E2659DA56D}" type="datetimeFigureOut">
              <a:rPr lang="sr-Latn-RS" smtClean="0"/>
              <a:t>11.3.2025.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8F2CE-6358-104C-9E4D-AB81A9C1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10868-1276-DC42-B760-EF63B6638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7D77-A1F2-F24D-8387-93A55ECD859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44571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51E0F3-6866-3D4B-93EE-86D06F22DE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397B4C-F64B-7647-995D-51C1A52B61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25326-EB7B-4F47-B7E1-01CBCE1EB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F2D1-C28E-4F49-A1DA-A5E2659DA56D}" type="datetimeFigureOut">
              <a:rPr lang="sr-Latn-RS" smtClean="0"/>
              <a:t>11.3.2025.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FAFA4-738C-4143-9EB4-9FF9D7465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ED0C0-F4C0-604B-AE87-9B541EA32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7D77-A1F2-F24D-8387-93A55ECD859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51432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817B0-462E-1343-BFED-94AEC0BE5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D214C-70BA-5143-BCB9-BEAE72C10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1EFB2-BF96-8247-84A4-1FD3F60C3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F2D1-C28E-4F49-A1DA-A5E2659DA56D}" type="datetimeFigureOut">
              <a:rPr lang="sr-Latn-RS" smtClean="0"/>
              <a:t>11.3.2025.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854BE-6030-D84E-806A-6B44A0FC7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FE75FE-B4DA-0548-B1DF-18B9CBC09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7D77-A1F2-F24D-8387-93A55ECD859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8091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16601-9BD3-DD42-95F8-63F458D58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CF106-36B9-9A44-A014-81EB996AD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46302-759C-BE4D-9C6A-3D9C2B631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F2D1-C28E-4F49-A1DA-A5E2659DA56D}" type="datetimeFigureOut">
              <a:rPr lang="sr-Latn-RS" smtClean="0"/>
              <a:t>11.3.2025.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BE5B7-AC43-274D-9C32-EB68266D8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F64FE-A4F2-1243-BDF6-BC6412C34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7D77-A1F2-F24D-8387-93A55ECD859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05912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02C8D-D3CE-8347-BAD0-DF9564402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77405-F3B2-2945-BC30-E0210B02E8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AA8952-523C-C643-ADF7-190E5F8699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9E0E4-04EF-4448-84F8-7C5B3466B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F2D1-C28E-4F49-A1DA-A5E2659DA56D}" type="datetimeFigureOut">
              <a:rPr lang="sr-Latn-RS" smtClean="0"/>
              <a:t>11.3.2025.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80165F-D1C8-D84C-B10E-74D23FF17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CFB3DD-AE24-AE47-8958-27CBAE15E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7D77-A1F2-F24D-8387-93A55ECD859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37118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40E05-1A40-6742-849A-1ACB6C430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031CE8-09F9-C249-9613-27C41CFA4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B3D3A-7EA3-D240-A4EA-96FE23512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69F906-DBEB-0943-8D72-40F1508EEA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BC4535-F32D-104F-9E3F-47F0ED6E49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802911-C997-E345-B30F-FC004241F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F2D1-C28E-4F49-A1DA-A5E2659DA56D}" type="datetimeFigureOut">
              <a:rPr lang="sr-Latn-RS" smtClean="0"/>
              <a:t>11.3.2025.</a:t>
            </a:fld>
            <a:endParaRPr lang="sr-Latn-R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111645-01F4-7640-BBAF-EA482530F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19D2E2-D8FD-8249-9BF5-DFA743654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7D77-A1F2-F24D-8387-93A55ECD859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48008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8BBB6-A3DA-C34B-92C7-F16AE791B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E59119-4CD7-7E44-BB62-BC864371F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F2D1-C28E-4F49-A1DA-A5E2659DA56D}" type="datetimeFigureOut">
              <a:rPr lang="sr-Latn-RS" smtClean="0"/>
              <a:t>11.3.2025.</a:t>
            </a:fld>
            <a:endParaRPr lang="sr-Lat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186875-53BE-F74F-AC39-D5BC77EF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9C7A89-E90B-2B43-8BEA-19763AAE4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7D77-A1F2-F24D-8387-93A55ECD859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94887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1F36A1-5205-2444-958C-34AFEE7D9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F2D1-C28E-4F49-A1DA-A5E2659DA56D}" type="datetimeFigureOut">
              <a:rPr lang="sr-Latn-RS" smtClean="0"/>
              <a:t>11.3.2025.</a:t>
            </a:fld>
            <a:endParaRPr lang="sr-Latn-R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25DF5A-639E-DF49-854E-80535A4F0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D5E7DE-624C-F841-B35C-B558BD44D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7D77-A1F2-F24D-8387-93A55ECD859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546009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E366A-D566-2A46-8BA4-98AF6AAD0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24942-C007-F046-B7B1-7DBB6A548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715A5E-32F4-F54F-9C00-B40CDAE5A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DAE8B5-D2E9-BB48-AEF6-64A1B44F2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F2D1-C28E-4F49-A1DA-A5E2659DA56D}" type="datetimeFigureOut">
              <a:rPr lang="sr-Latn-RS" smtClean="0"/>
              <a:t>11.3.2025.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336FC7-A430-6840-858E-BCC6B2C50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8D42E4-2670-DB42-8116-7BF1045AB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7D77-A1F2-F24D-8387-93A55ECD859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271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8F5A5-72D6-004E-9E2F-BA775F885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CDFD63-C391-4749-9925-ADAE4FA828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AF783B-D990-5B4B-BE93-2EF8E4443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AE18F4-60C6-6248-9279-D6A118F9B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F2D1-C28E-4F49-A1DA-A5E2659DA56D}" type="datetimeFigureOut">
              <a:rPr lang="sr-Latn-RS" smtClean="0"/>
              <a:t>11.3.2025.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F9F5FD-478D-EF46-B6EC-969C89DA2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E89784-CCD9-8444-AD16-DEF73ED69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7D77-A1F2-F24D-8387-93A55ECD859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75665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9AFEE7-0C1C-3B4E-9147-41D098FC0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C2C8B6-5DD8-754E-87E0-A5427639D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455D1-50DB-6A4B-AC18-CF415E84C8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5F2D1-C28E-4F49-A1DA-A5E2659DA56D}" type="datetimeFigureOut">
              <a:rPr lang="sr-Latn-RS" smtClean="0"/>
              <a:t>11.3.2025.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F294E7-7ED5-4442-870A-BBED74EF79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2E6AC-78E0-C04E-A8A2-2FCFC4A57C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B7D77-A1F2-F24D-8387-93A55ECD859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94844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ajamposlovalabin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ajamposlovalabin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ajamposlovalabin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sajamposlovalabin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ajamposlovalabin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846FB172-BD0C-5140-876D-ADA033E80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919" y="-255416"/>
            <a:ext cx="2858939" cy="30161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2C0861-4A33-8B44-BAEF-B5BA24E729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SAJAM POSLOVA LABIN 2025.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11A9B-E41F-2240-B044-E715F5CF45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sz="3200" dirty="0">
                <a:latin typeface="+mj-lt"/>
              </a:rPr>
              <a:t>PETAK, 21. ožujka 2025. godine</a:t>
            </a:r>
          </a:p>
          <a:p>
            <a:r>
              <a:rPr lang="sr-Latn-RS" sz="2600" dirty="0">
                <a:latin typeface="+mj-lt"/>
              </a:rPr>
              <a:t>08:00 – 14:00 sati</a:t>
            </a:r>
          </a:p>
          <a:p>
            <a:endParaRPr lang="sr-Latn-RS" dirty="0">
              <a:latin typeface="+mj-lt"/>
            </a:endParaRPr>
          </a:p>
          <a:p>
            <a:r>
              <a:rPr lang="sr-Latn-RS" dirty="0">
                <a:latin typeface="+mj-lt"/>
              </a:rPr>
              <a:t>MALA DVORANA SC-a „FRANKO MILETA“</a:t>
            </a:r>
          </a:p>
        </p:txBody>
      </p:sp>
    </p:spTree>
    <p:extLst>
      <p:ext uri="{BB962C8B-B14F-4D97-AF65-F5344CB8AC3E}">
        <p14:creationId xmlns:p14="http://schemas.microsoft.com/office/powerpoint/2010/main" val="1682931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C3A66B-4A88-4F79-D9AA-9FE62AF56E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E65EB2E4-058B-943F-C27F-B69E7C80AF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919" y="-255416"/>
            <a:ext cx="2858939" cy="30161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4A5EF3D-7B2D-5F1F-4E31-F3C0BBE892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5521" y="1604827"/>
            <a:ext cx="9100159" cy="875538"/>
          </a:xfrm>
        </p:spPr>
        <p:txBody>
          <a:bodyPr>
            <a:normAutofit fontScale="90000"/>
          </a:bodyPr>
          <a:lstStyle/>
          <a:p>
            <a:pPr algn="l"/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IZAZOV 1: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7BE58D-6C5C-D4B5-0C34-67FB9674A3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523" y="3297146"/>
            <a:ext cx="10660738" cy="1080490"/>
          </a:xfrm>
        </p:spPr>
        <p:txBody>
          <a:bodyPr/>
          <a:lstStyle/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Životopis / </a:t>
            </a:r>
            <a:r>
              <a:rPr lang="sr-Latn-RS" dirty="0" err="1">
                <a:latin typeface="+mj-lt"/>
              </a:rPr>
              <a:t>zamolba</a:t>
            </a:r>
            <a:r>
              <a:rPr lang="sr-Latn-RS" dirty="0">
                <a:latin typeface="+mj-lt"/>
              </a:rPr>
              <a:t> / pismo se dostavlja na e-mail </a:t>
            </a:r>
            <a:r>
              <a:rPr lang="sr-Latn-RS" dirty="0">
                <a:latin typeface="+mj-lt"/>
                <a:hlinkClick r:id="rId3"/>
              </a:rPr>
              <a:t>sajamposlovalabin@gmail.com</a:t>
            </a:r>
            <a:endParaRPr lang="sr-Latn-RS" dirty="0">
              <a:latin typeface="+mj-lt"/>
            </a:endParaRP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ROK – </a:t>
            </a:r>
            <a:r>
              <a:rPr lang="sr-Latn-RS" dirty="0" err="1">
                <a:latin typeface="+mj-lt"/>
              </a:rPr>
              <a:t>ponedjeljak</a:t>
            </a:r>
            <a:r>
              <a:rPr lang="sr-Latn-RS" dirty="0">
                <a:latin typeface="+mj-lt"/>
              </a:rPr>
              <a:t>, 24.03.2025. do 15:00 sati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ED68482-560A-7424-59BD-3F3341E78DE2}"/>
              </a:ext>
            </a:extLst>
          </p:cNvPr>
          <p:cNvSpPr txBox="1">
            <a:spLocks/>
          </p:cNvSpPr>
          <p:nvPr/>
        </p:nvSpPr>
        <p:spPr>
          <a:xfrm>
            <a:off x="835522" y="718859"/>
            <a:ext cx="9100159" cy="87553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b="1" dirty="0">
                <a:solidFill>
                  <a:srgbClr val="00B050"/>
                </a:solidFill>
              </a:rPr>
              <a:t>PONOVIMO!!!</a:t>
            </a:r>
            <a:endParaRPr lang="sr-Latn-R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347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846FB172-BD0C-5140-876D-ADA033E80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919" y="-255416"/>
            <a:ext cx="2858939" cy="30161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2C0861-4A33-8B44-BAEF-B5BA24E72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140" y="1122363"/>
            <a:ext cx="8869765" cy="875538"/>
          </a:xfrm>
        </p:spPr>
        <p:txBody>
          <a:bodyPr>
            <a:normAutofit fontScale="90000"/>
          </a:bodyPr>
          <a:lstStyle/>
          <a:p>
            <a:pPr algn="l"/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IZAZOV 2 – KREATIVNA RJEŠENJA – NAJAVA SAJMA: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11A9B-E41F-2240-B044-E715F5CF45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140" y="2085583"/>
            <a:ext cx="9878860" cy="4183693"/>
          </a:xfrm>
        </p:spPr>
        <p:txBody>
          <a:bodyPr/>
          <a:lstStyle/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Osmisliti kreativna </a:t>
            </a:r>
            <a:r>
              <a:rPr lang="sr-Latn-RS" dirty="0" err="1">
                <a:latin typeface="+mj-lt"/>
              </a:rPr>
              <a:t>rješenja</a:t>
            </a:r>
            <a:r>
              <a:rPr lang="sr-Latn-RS" dirty="0">
                <a:latin typeface="+mj-lt"/>
              </a:rPr>
              <a:t> kao promociju Sajma poslova u </a:t>
            </a:r>
            <a:r>
              <a:rPr lang="sr-Latn-RS" dirty="0" err="1">
                <a:latin typeface="+mj-lt"/>
              </a:rPr>
              <a:t>Labinu</a:t>
            </a:r>
            <a:endParaRPr lang="sr-Latn-RS" dirty="0">
              <a:latin typeface="+mj-lt"/>
            </a:endParaRP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Video, audio, </a:t>
            </a:r>
            <a:r>
              <a:rPr lang="sr-Latn-RS" dirty="0" err="1">
                <a:latin typeface="+mj-lt"/>
              </a:rPr>
              <a:t>vizuali</a:t>
            </a:r>
            <a:r>
              <a:rPr lang="sr-Latn-RS" dirty="0">
                <a:latin typeface="+mj-lt"/>
              </a:rPr>
              <a:t>, novi logo, </a:t>
            </a:r>
            <a:r>
              <a:rPr lang="sr-Latn-RS" dirty="0" err="1">
                <a:latin typeface="+mj-lt"/>
              </a:rPr>
              <a:t>performance</a:t>
            </a:r>
            <a:r>
              <a:rPr lang="sr-Latn-RS" dirty="0">
                <a:latin typeface="+mj-lt"/>
              </a:rPr>
              <a:t>, slastice, održiva zelena </a:t>
            </a:r>
            <a:r>
              <a:rPr lang="sr-Latn-RS" dirty="0" err="1">
                <a:latin typeface="+mj-lt"/>
              </a:rPr>
              <a:t>rješenja</a:t>
            </a:r>
            <a:r>
              <a:rPr lang="sr-Latn-RS" dirty="0">
                <a:latin typeface="+mj-lt"/>
              </a:rPr>
              <a:t> … </a:t>
            </a:r>
            <a:r>
              <a:rPr lang="sr-Latn-RS" dirty="0">
                <a:solidFill>
                  <a:schemeClr val="accent1"/>
                </a:solidFill>
                <a:latin typeface="+mj-lt"/>
              </a:rPr>
              <a:t>mogućnosti su mnogobrojne!</a:t>
            </a: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Kreativna </a:t>
            </a:r>
            <a:r>
              <a:rPr lang="sr-Latn-RS" dirty="0" err="1">
                <a:latin typeface="+mj-lt"/>
              </a:rPr>
              <a:t>rješenja</a:t>
            </a:r>
            <a:r>
              <a:rPr lang="sr-Latn-RS" dirty="0">
                <a:latin typeface="+mj-lt"/>
              </a:rPr>
              <a:t> poslati na e-mail </a:t>
            </a:r>
            <a:r>
              <a:rPr lang="sr-Latn-RS" dirty="0">
                <a:latin typeface="+mj-lt"/>
                <a:hlinkClick r:id="rId3"/>
              </a:rPr>
              <a:t>sajamposlovalabin@gmail.com</a:t>
            </a:r>
            <a:endParaRPr lang="sr-Latn-RS" dirty="0">
              <a:latin typeface="+mj-lt"/>
            </a:endParaRP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ROK – utorak, 18.03.2025. do 13:00 sati </a:t>
            </a: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O najboljim kreativnim </a:t>
            </a:r>
            <a:r>
              <a:rPr lang="sr-Latn-RS" dirty="0" err="1">
                <a:latin typeface="+mj-lt"/>
              </a:rPr>
              <a:t>rješenjima</a:t>
            </a:r>
            <a:r>
              <a:rPr lang="sr-Latn-RS" dirty="0">
                <a:latin typeface="+mj-lt"/>
              </a:rPr>
              <a:t> odlučuje žiri, a možda i LIKE-ovi na društvenim mrežama Grada </a:t>
            </a:r>
            <a:r>
              <a:rPr lang="sr-Latn-RS" dirty="0" err="1">
                <a:latin typeface="+mj-lt"/>
              </a:rPr>
              <a:t>Labina</a:t>
            </a:r>
            <a:endParaRPr lang="sr-Latn-RS" dirty="0">
              <a:latin typeface="+mj-lt"/>
            </a:endParaRPr>
          </a:p>
          <a:p>
            <a:pPr marL="342900" indent="-342900" algn="l">
              <a:buFontTx/>
              <a:buChar char="-"/>
            </a:pPr>
            <a:endParaRPr lang="sr-Latn-R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A9AB0BD-6CD3-7463-E097-F74688D403FF}"/>
              </a:ext>
            </a:extLst>
          </p:cNvPr>
          <p:cNvSpPr txBox="1">
            <a:spLocks/>
          </p:cNvSpPr>
          <p:nvPr/>
        </p:nvSpPr>
        <p:spPr>
          <a:xfrm>
            <a:off x="789140" y="5239447"/>
            <a:ext cx="9517835" cy="1295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r-Latn-RS" sz="2000" dirty="0">
                <a:solidFill>
                  <a:schemeClr val="accent1"/>
                </a:solidFill>
                <a:latin typeface="+mj-lt"/>
              </a:rPr>
              <a:t>BUDITE KREATIVNI &amp; MAŠTOVITI ;)</a:t>
            </a:r>
          </a:p>
        </p:txBody>
      </p:sp>
    </p:spTree>
    <p:extLst>
      <p:ext uri="{BB962C8B-B14F-4D97-AF65-F5344CB8AC3E}">
        <p14:creationId xmlns:p14="http://schemas.microsoft.com/office/powerpoint/2010/main" val="3202387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7D1DAC-9085-0708-E26E-890D55C217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418F980F-AE0A-B402-2000-00DD424614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919" y="-255416"/>
            <a:ext cx="2858939" cy="30161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9B6A5EF-CA08-FB88-8060-0890B3C869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140" y="1122363"/>
            <a:ext cx="8869765" cy="875538"/>
          </a:xfrm>
        </p:spPr>
        <p:txBody>
          <a:bodyPr>
            <a:normAutofit fontScale="90000"/>
          </a:bodyPr>
          <a:lstStyle/>
          <a:p>
            <a:pPr algn="l"/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IZAZOV 3 – DIGITALNI SADRŽAJI NA DAN SAJMA POSLOVA: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0CEB8C-50CE-E853-7B4D-7AC46A7EB7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140" y="2085583"/>
            <a:ext cx="9878860" cy="4183693"/>
          </a:xfrm>
        </p:spPr>
        <p:txBody>
          <a:bodyPr/>
          <a:lstStyle/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Na Sajmu poslova </a:t>
            </a:r>
            <a:r>
              <a:rPr lang="sr-Latn-RS" dirty="0" err="1">
                <a:latin typeface="+mj-lt"/>
              </a:rPr>
              <a:t>korištenje</a:t>
            </a:r>
            <a:r>
              <a:rPr lang="sr-Latn-RS" dirty="0">
                <a:latin typeface="+mj-lt"/>
              </a:rPr>
              <a:t> </a:t>
            </a:r>
            <a:r>
              <a:rPr lang="sr-Latn-RS" dirty="0" err="1">
                <a:latin typeface="+mj-lt"/>
              </a:rPr>
              <a:t>mobitela</a:t>
            </a:r>
            <a:r>
              <a:rPr lang="sr-Latn-RS" dirty="0">
                <a:latin typeface="+mj-lt"/>
              </a:rPr>
              <a:t> je poželjno</a:t>
            </a: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Na FB-u/ </a:t>
            </a:r>
            <a:r>
              <a:rPr lang="sr-Latn-RS" dirty="0" err="1">
                <a:latin typeface="+mj-lt"/>
              </a:rPr>
              <a:t>Instagramu</a:t>
            </a:r>
            <a:r>
              <a:rPr lang="sr-Latn-RS" dirty="0">
                <a:latin typeface="+mj-lt"/>
              </a:rPr>
              <a:t> učenik mora osmisliti i </a:t>
            </a:r>
            <a:r>
              <a:rPr lang="sr-Latn-RS" dirty="0" err="1">
                <a:latin typeface="+mj-lt"/>
              </a:rPr>
              <a:t>podijeliti</a:t>
            </a:r>
            <a:r>
              <a:rPr lang="sr-Latn-RS" dirty="0">
                <a:latin typeface="+mj-lt"/>
              </a:rPr>
              <a:t> video/ fotografiju s </a:t>
            </a:r>
            <a:r>
              <a:rPr lang="sr-Latn-RS" dirty="0" err="1">
                <a:latin typeface="+mj-lt"/>
              </a:rPr>
              <a:t>eventa</a:t>
            </a:r>
            <a:r>
              <a:rPr lang="sr-Latn-RS" dirty="0">
                <a:latin typeface="+mj-lt"/>
              </a:rPr>
              <a:t> dok traje manifestacija Sajam poslova, odnosno najkasnije do 14:00 sati </a:t>
            </a: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Uz to, napisati 1-2 rečenice o Sajmu ili izlagaču</a:t>
            </a: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Obavezno navesti #gradlabin i #sajamposlovalabin te javno objaviti</a:t>
            </a: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Link na objavu šalje se na e-mail </a:t>
            </a:r>
            <a:r>
              <a:rPr lang="sr-Latn-RS" dirty="0">
                <a:latin typeface="+mj-lt"/>
                <a:hlinkClick r:id="rId3"/>
              </a:rPr>
              <a:t>sajamposlovalabin@gmail.com</a:t>
            </a:r>
            <a:r>
              <a:rPr lang="sr-Latn-RS" dirty="0">
                <a:latin typeface="+mj-lt"/>
              </a:rPr>
              <a:t>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958F3DF-66A0-F15C-6D3A-C8DA6DA14BB5}"/>
              </a:ext>
            </a:extLst>
          </p:cNvPr>
          <p:cNvSpPr txBox="1">
            <a:spLocks/>
          </p:cNvSpPr>
          <p:nvPr/>
        </p:nvSpPr>
        <p:spPr>
          <a:xfrm>
            <a:off x="789140" y="5239447"/>
            <a:ext cx="9517835" cy="1295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r-Latn-RS" sz="2000" dirty="0">
                <a:solidFill>
                  <a:schemeClr val="accent1"/>
                </a:solidFill>
                <a:latin typeface="+mj-lt"/>
              </a:rPr>
              <a:t>P.S. Ako neki učenik nema profil na društvenoj mreži, moguće je „promociju“ poslati samo na e-mail</a:t>
            </a:r>
            <a:endParaRPr lang="sr-Latn-R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5049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CC9E48-66CD-B8B8-8ACD-596E3D4AB4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50D51640-0888-967C-8D9E-4B4C29735B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919" y="-255416"/>
            <a:ext cx="2858939" cy="30161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D85BDA-4782-6177-83E9-A19431088D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140" y="588724"/>
            <a:ext cx="8869765" cy="875538"/>
          </a:xfrm>
        </p:spPr>
        <p:txBody>
          <a:bodyPr>
            <a:normAutofit fontScale="90000"/>
          </a:bodyPr>
          <a:lstStyle/>
          <a:p>
            <a:pPr algn="l"/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IZAZOV 3 – DODATNO: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BD68AF-EF05-BF35-C502-2C0899AD8C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140" y="2085583"/>
            <a:ext cx="9878860" cy="4183693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Neki izlagači na Sajmu poslova pomoći će vam u ovom izazovu – npr.:</a:t>
            </a: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Sveučilište Jurja Dobrile u Puli može vas uključiti u snimanje videa i objaviti video poruku na njihovim društvenim mrežama</a:t>
            </a: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Policijska uprava istarska rado će vam pomoći u osmišljavanu digitalnog sadržaja za zanimanje policajac/ policajka</a:t>
            </a:r>
          </a:p>
        </p:txBody>
      </p:sp>
    </p:spTree>
    <p:extLst>
      <p:ext uri="{BB962C8B-B14F-4D97-AF65-F5344CB8AC3E}">
        <p14:creationId xmlns:p14="http://schemas.microsoft.com/office/powerpoint/2010/main" val="1086110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846FB172-BD0C-5140-876D-ADA033E80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919" y="-255416"/>
            <a:ext cx="2858939" cy="30161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2C0861-4A33-8B44-BAEF-B5BA24E72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140" y="453798"/>
            <a:ext cx="8869765" cy="875538"/>
          </a:xfrm>
        </p:spPr>
        <p:txBody>
          <a:bodyPr>
            <a:normAutofit fontScale="90000"/>
          </a:bodyPr>
          <a:lstStyle/>
          <a:p>
            <a:pPr algn="l"/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IZAZOV 4 – </a:t>
            </a:r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PUB KVIZ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11A9B-E41F-2240-B044-E715F5CF45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140" y="1649131"/>
            <a:ext cx="9878860" cy="4700333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Ova je aktivnost zapravo sama sebi izazov, jer se nagrađuju 3 najbolje ekipe na kvizu ;)</a:t>
            </a: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Vaš zadatak:</a:t>
            </a:r>
          </a:p>
          <a:p>
            <a:pPr algn="l"/>
            <a:r>
              <a:rPr lang="sr-Latn-RS" dirty="0">
                <a:latin typeface="+mj-lt"/>
              </a:rPr>
              <a:t>	* </a:t>
            </a:r>
            <a:r>
              <a:rPr lang="sr-Latn-RS" dirty="0" err="1">
                <a:latin typeface="+mj-lt"/>
              </a:rPr>
              <a:t>Podijelite</a:t>
            </a:r>
            <a:r>
              <a:rPr lang="sr-Latn-RS" dirty="0">
                <a:latin typeface="+mj-lt"/>
              </a:rPr>
              <a:t> se u grupe od 5 osoba</a:t>
            </a:r>
          </a:p>
          <a:p>
            <a:pPr algn="l"/>
            <a:r>
              <a:rPr lang="sr-Latn-RS" dirty="0">
                <a:latin typeface="+mj-lt"/>
              </a:rPr>
              <a:t>	* Osmislite ime ekipe</a:t>
            </a:r>
          </a:p>
          <a:p>
            <a:pPr algn="l"/>
            <a:r>
              <a:rPr lang="sr-Latn-RS" dirty="0">
                <a:latin typeface="+mj-lt"/>
              </a:rPr>
              <a:t>	* Prijavite svoju ekipu na e-mail </a:t>
            </a:r>
            <a:r>
              <a:rPr lang="sr-Latn-RS" dirty="0">
                <a:latin typeface="+mj-lt"/>
                <a:hlinkClick r:id="rId3"/>
              </a:rPr>
              <a:t>sajamposlovalabin@gmail.com</a:t>
            </a:r>
            <a:r>
              <a:rPr lang="sr-Latn-RS" dirty="0">
                <a:latin typeface="+mj-lt"/>
              </a:rPr>
              <a:t> </a:t>
            </a:r>
          </a:p>
          <a:p>
            <a:pPr algn="l"/>
            <a:r>
              <a:rPr lang="sr-Latn-RS" dirty="0">
                <a:latin typeface="+mj-lt"/>
              </a:rPr>
              <a:t>	* ROK – </a:t>
            </a:r>
            <a:r>
              <a:rPr lang="sr-Latn-RS" dirty="0" err="1">
                <a:latin typeface="+mj-lt"/>
              </a:rPr>
              <a:t>srijeda</a:t>
            </a:r>
            <a:r>
              <a:rPr lang="sr-Latn-RS" dirty="0">
                <a:latin typeface="+mj-lt"/>
              </a:rPr>
              <a:t>, 19.03.2025. </a:t>
            </a:r>
          </a:p>
          <a:p>
            <a:pPr algn="l"/>
            <a:r>
              <a:rPr lang="sr-Latn-RS" dirty="0">
                <a:latin typeface="+mj-lt"/>
              </a:rPr>
              <a:t>	* U prijavi ekipa navodi se naziv ekipe, ime i prezime članova, vođa 	ekipe i mobilni kontakt vođe ekipe</a:t>
            </a:r>
          </a:p>
          <a:p>
            <a:pPr algn="l"/>
            <a:r>
              <a:rPr lang="sr-Latn-RS" dirty="0">
                <a:solidFill>
                  <a:schemeClr val="accent1"/>
                </a:solidFill>
                <a:latin typeface="+mj-lt"/>
              </a:rPr>
              <a:t>ŽELITE SE VEĆ SADA PRIJAVITI? NEMA PROBLEMA ;)</a:t>
            </a:r>
          </a:p>
        </p:txBody>
      </p:sp>
    </p:spTree>
    <p:extLst>
      <p:ext uri="{BB962C8B-B14F-4D97-AF65-F5344CB8AC3E}">
        <p14:creationId xmlns:p14="http://schemas.microsoft.com/office/powerpoint/2010/main" val="1129403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F69428-5EB8-923A-A015-8A4AD79AC3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60DE7CE6-6C6C-8CB2-B763-5BACCCC42D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919" y="-255416"/>
            <a:ext cx="2858939" cy="30161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14544EC-DB9A-1B16-E52D-A6E80092F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140" y="453798"/>
            <a:ext cx="8869765" cy="875538"/>
          </a:xfrm>
        </p:spPr>
        <p:txBody>
          <a:bodyPr>
            <a:normAutofit fontScale="90000"/>
          </a:bodyPr>
          <a:lstStyle/>
          <a:p>
            <a:pPr algn="l"/>
            <a:r>
              <a:rPr lang="hr-HR" b="1" dirty="0">
                <a:solidFill>
                  <a:schemeClr val="accent1">
                    <a:lumMod val="75000"/>
                  </a:schemeClr>
                </a:solidFill>
              </a:rPr>
              <a:t>DODATNE AKTIVNOSTI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074985-D4E9-DA2E-7153-87D77FD54C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140" y="1649132"/>
            <a:ext cx="9878860" cy="3148156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Sveučilište Algebra </a:t>
            </a:r>
            <a:r>
              <a:rPr lang="sr-Latn-RS" dirty="0" err="1">
                <a:latin typeface="+mj-lt"/>
              </a:rPr>
              <a:t>Barneys</a:t>
            </a:r>
            <a:r>
              <a:rPr lang="sr-Latn-RS" dirty="0">
                <a:latin typeface="+mj-lt"/>
              </a:rPr>
              <a:t> – </a:t>
            </a:r>
            <a:r>
              <a:rPr lang="sr-Latn-RS" dirty="0" err="1">
                <a:latin typeface="+mj-lt"/>
              </a:rPr>
              <a:t>Kahoot</a:t>
            </a:r>
            <a:r>
              <a:rPr lang="sr-Latn-RS" dirty="0">
                <a:latin typeface="+mj-lt"/>
              </a:rPr>
              <a:t> kviz (nagrade za prva 3 </a:t>
            </a:r>
            <a:r>
              <a:rPr lang="sr-Latn-RS" dirty="0" err="1">
                <a:latin typeface="+mj-lt"/>
              </a:rPr>
              <a:t>mjesta</a:t>
            </a:r>
            <a:r>
              <a:rPr lang="sr-Latn-RS" dirty="0">
                <a:latin typeface="+mj-lt"/>
              </a:rPr>
              <a:t>)</a:t>
            </a: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HZZ Labin – </a:t>
            </a:r>
            <a:r>
              <a:rPr lang="sr-Latn-RS" dirty="0" err="1">
                <a:latin typeface="+mj-lt"/>
              </a:rPr>
              <a:t>mjere</a:t>
            </a:r>
            <a:r>
              <a:rPr lang="sr-Latn-RS" dirty="0">
                <a:latin typeface="+mj-lt"/>
              </a:rPr>
              <a:t> zapošljavanja</a:t>
            </a: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Demonstracije zanimanja</a:t>
            </a: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Itd.</a:t>
            </a:r>
          </a:p>
          <a:p>
            <a:pPr marL="342900" indent="-342900" algn="l">
              <a:buFontTx/>
              <a:buChar char="-"/>
            </a:pPr>
            <a:endParaRPr lang="sr-Latn-RS" dirty="0">
              <a:latin typeface="+mj-lt"/>
            </a:endParaRPr>
          </a:p>
          <a:p>
            <a:pPr algn="l"/>
            <a:r>
              <a:rPr lang="sr-Latn-RS" dirty="0">
                <a:solidFill>
                  <a:schemeClr val="accent1"/>
                </a:solidFill>
                <a:latin typeface="+mj-lt"/>
              </a:rPr>
              <a:t>UKLJUČITE SE AKTIVNO U SVAKU AKTIVNOST </a:t>
            </a:r>
            <a:r>
              <a:rPr lang="sr-Latn-RS" dirty="0">
                <a:solidFill>
                  <a:schemeClr val="accent1"/>
                </a:solidFill>
                <a:latin typeface="+mj-lt"/>
                <a:sym typeface="Wingdings" panose="05000000000000000000" pitchFamily="2" charset="2"/>
              </a:rPr>
              <a:t></a:t>
            </a:r>
            <a:endParaRPr lang="sr-Latn-RS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98953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10DD72-1D89-8C9F-44F0-A6177FE98C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A06331A6-D3B0-2B79-D6E4-CE23A078C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919" y="-255416"/>
            <a:ext cx="2858939" cy="30161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180676B-F475-D440-D272-0CDD24624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5522" y="1328449"/>
            <a:ext cx="7698878" cy="598556"/>
          </a:xfrm>
        </p:spPr>
        <p:txBody>
          <a:bodyPr>
            <a:noAutofit/>
          </a:bodyPr>
          <a:lstStyle/>
          <a:p>
            <a:pPr algn="l"/>
            <a:r>
              <a:rPr lang="pl-PL" sz="3100" b="1" dirty="0">
                <a:solidFill>
                  <a:schemeClr val="accent1">
                    <a:lumMod val="75000"/>
                  </a:schemeClr>
                </a:solidFill>
              </a:rPr>
              <a:t>UVJET ZA SUDJELOVANJE U NAGRADNOJ IGRI:</a:t>
            </a:r>
            <a:endParaRPr lang="sr-Latn-RS" sz="3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94C5A4A-36B8-964D-6AA3-5E55CA06AB6B}"/>
              </a:ext>
            </a:extLst>
          </p:cNvPr>
          <p:cNvSpPr txBox="1">
            <a:spLocks/>
          </p:cNvSpPr>
          <p:nvPr/>
        </p:nvSpPr>
        <p:spPr>
          <a:xfrm>
            <a:off x="835523" y="310180"/>
            <a:ext cx="9100159" cy="87553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b="1" dirty="0">
                <a:solidFill>
                  <a:srgbClr val="00B050"/>
                </a:solidFill>
              </a:rPr>
              <a:t>PONOVIMO!!!</a:t>
            </a:r>
            <a:endParaRPr lang="sr-Latn-RS" b="1" dirty="0">
              <a:solidFill>
                <a:srgbClr val="00B050"/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D410C4A-7CEF-25F6-FFFF-A111C4E7DD1B}"/>
              </a:ext>
            </a:extLst>
          </p:cNvPr>
          <p:cNvSpPr txBox="1">
            <a:spLocks/>
          </p:cNvSpPr>
          <p:nvPr/>
        </p:nvSpPr>
        <p:spPr>
          <a:xfrm>
            <a:off x="835523" y="1872132"/>
            <a:ext cx="7301312" cy="5544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Tx/>
              <a:buChar char="-"/>
            </a:pPr>
            <a:r>
              <a:rPr lang="sr-Latn-RS" sz="2000" dirty="0">
                <a:latin typeface="+mj-lt"/>
              </a:rPr>
              <a:t>17 </a:t>
            </a:r>
            <a:r>
              <a:rPr lang="sr-Latn-RS" sz="2000" dirty="0" err="1">
                <a:latin typeface="+mj-lt"/>
              </a:rPr>
              <a:t>naljepnica</a:t>
            </a:r>
            <a:r>
              <a:rPr lang="sr-Latn-RS" sz="2000" dirty="0">
                <a:latin typeface="+mj-lt"/>
              </a:rPr>
              <a:t> + odabir/ obrazloženje najboljeg izlagača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3DA159-0CA9-5BD3-BBBC-0B493FC38F60}"/>
              </a:ext>
            </a:extLst>
          </p:cNvPr>
          <p:cNvSpPr txBox="1">
            <a:spLocks/>
          </p:cNvSpPr>
          <p:nvPr/>
        </p:nvSpPr>
        <p:spPr>
          <a:xfrm>
            <a:off x="835516" y="2309129"/>
            <a:ext cx="6923625" cy="5985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  <a:t>IZAZOV 1: ŽIVOTOPIS</a:t>
            </a:r>
            <a:endParaRPr lang="sr-Latn-R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2F03CFC4-4350-336F-F7B0-0B116AEC7BCF}"/>
              </a:ext>
            </a:extLst>
          </p:cNvPr>
          <p:cNvSpPr txBox="1">
            <a:spLocks/>
          </p:cNvSpPr>
          <p:nvPr/>
        </p:nvSpPr>
        <p:spPr>
          <a:xfrm>
            <a:off x="835519" y="2865668"/>
            <a:ext cx="10044514" cy="5544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Tx/>
              <a:buChar char="-"/>
            </a:pPr>
            <a:r>
              <a:rPr lang="pt-BR" sz="2000" dirty="0">
                <a:latin typeface="+mj-lt"/>
              </a:rPr>
              <a:t>Životopis / zamolb</a:t>
            </a:r>
            <a:r>
              <a:rPr lang="hr-HR" sz="2000" dirty="0">
                <a:latin typeface="+mj-lt"/>
              </a:rPr>
              <a:t>u</a:t>
            </a:r>
            <a:r>
              <a:rPr lang="pt-BR" sz="2000" dirty="0">
                <a:latin typeface="+mj-lt"/>
              </a:rPr>
              <a:t> / pismo </a:t>
            </a:r>
            <a:r>
              <a:rPr lang="hr-HR" sz="2000" dirty="0">
                <a:latin typeface="+mj-lt"/>
              </a:rPr>
              <a:t>dostaviti </a:t>
            </a:r>
            <a:r>
              <a:rPr lang="pt-BR" sz="2000" dirty="0">
                <a:latin typeface="+mj-lt"/>
              </a:rPr>
              <a:t>na e-mail </a:t>
            </a:r>
            <a:r>
              <a:rPr lang="hr-HR" sz="2000" dirty="0">
                <a:latin typeface="+mj-lt"/>
              </a:rPr>
              <a:t>do ponedjeljka, 24.03.2025. do 15:00 sati</a:t>
            </a:r>
            <a:endParaRPr lang="sr-Latn-RS" sz="2000" dirty="0">
              <a:latin typeface="+mj-lt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0AB86AF-E5B5-9BF2-758F-7F32C7CDD2F6}"/>
              </a:ext>
            </a:extLst>
          </p:cNvPr>
          <p:cNvSpPr txBox="1">
            <a:spLocks/>
          </p:cNvSpPr>
          <p:nvPr/>
        </p:nvSpPr>
        <p:spPr>
          <a:xfrm>
            <a:off x="835523" y="3366538"/>
            <a:ext cx="6923625" cy="5985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  <a:t>IZAZOV 2: KREATIVNA RJEŠENJA</a:t>
            </a:r>
            <a:endParaRPr lang="sr-Latn-R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C2E5CAE5-9923-A78D-3582-D8747CA1BBF1}"/>
              </a:ext>
            </a:extLst>
          </p:cNvPr>
          <p:cNvSpPr txBox="1"/>
          <p:nvPr/>
        </p:nvSpPr>
        <p:spPr>
          <a:xfrm>
            <a:off x="835523" y="3965094"/>
            <a:ext cx="83813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Tx/>
              <a:buChar char="-"/>
            </a:pPr>
            <a:r>
              <a:rPr lang="sr-Latn-RS" sz="2000" dirty="0">
                <a:latin typeface="+mj-lt"/>
              </a:rPr>
              <a:t>Kreativna </a:t>
            </a:r>
            <a:r>
              <a:rPr lang="sr-Latn-RS" sz="2000" dirty="0" err="1">
                <a:latin typeface="+mj-lt"/>
              </a:rPr>
              <a:t>rješenja</a:t>
            </a:r>
            <a:r>
              <a:rPr lang="sr-Latn-RS" sz="2000" dirty="0">
                <a:latin typeface="+mj-lt"/>
              </a:rPr>
              <a:t> dostaviti na e-mail do utorka, 18.03.2025. do 13:00 sati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E8D087E-B739-1CD9-4FBC-C76CC6A2DE2E}"/>
              </a:ext>
            </a:extLst>
          </p:cNvPr>
          <p:cNvSpPr txBox="1">
            <a:spLocks/>
          </p:cNvSpPr>
          <p:nvPr/>
        </p:nvSpPr>
        <p:spPr>
          <a:xfrm>
            <a:off x="835523" y="4493912"/>
            <a:ext cx="6923625" cy="5985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  <a:t>IZAZOV 3: DIGITALNI SADRŽAJI</a:t>
            </a:r>
            <a:endParaRPr lang="sr-Latn-R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TekstniOkvir 14">
            <a:extLst>
              <a:ext uri="{FF2B5EF4-FFF2-40B4-BE49-F238E27FC236}">
                <a16:creationId xmlns:a16="http://schemas.microsoft.com/office/drawing/2014/main" id="{284AEFDD-DE4A-E9A5-092D-6AE873754C1B}"/>
              </a:ext>
            </a:extLst>
          </p:cNvPr>
          <p:cNvSpPr txBox="1"/>
          <p:nvPr/>
        </p:nvSpPr>
        <p:spPr>
          <a:xfrm>
            <a:off x="835518" y="5059802"/>
            <a:ext cx="93023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Tx/>
              <a:buChar char="-"/>
            </a:pPr>
            <a:r>
              <a:rPr lang="sr-Latn-RS" sz="2000" dirty="0">
                <a:latin typeface="+mj-lt"/>
              </a:rPr>
              <a:t>Link na objavu dostaviti na e-mail na dan Sajma poslova (21.03.2025.) do 14:00 sati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506B0412-C182-F318-23D6-A9DC93F5B27E}"/>
              </a:ext>
            </a:extLst>
          </p:cNvPr>
          <p:cNvSpPr txBox="1">
            <a:spLocks/>
          </p:cNvSpPr>
          <p:nvPr/>
        </p:nvSpPr>
        <p:spPr>
          <a:xfrm>
            <a:off x="835517" y="5572227"/>
            <a:ext cx="6923625" cy="5985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  <a:t>IZAZOV 4: PUB KVIZ</a:t>
            </a:r>
            <a:endParaRPr lang="sr-Latn-R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kstniOkvir 16">
            <a:extLst>
              <a:ext uri="{FF2B5EF4-FFF2-40B4-BE49-F238E27FC236}">
                <a16:creationId xmlns:a16="http://schemas.microsoft.com/office/drawing/2014/main" id="{4F3855AA-0ACF-4CC7-C932-165C88D74656}"/>
              </a:ext>
            </a:extLst>
          </p:cNvPr>
          <p:cNvSpPr txBox="1"/>
          <p:nvPr/>
        </p:nvSpPr>
        <p:spPr>
          <a:xfrm>
            <a:off x="734407" y="6025936"/>
            <a:ext cx="93023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Tx/>
              <a:buChar char="-"/>
            </a:pPr>
            <a:r>
              <a:rPr lang="sr-Latn-RS" sz="2000" dirty="0">
                <a:latin typeface="+mj-lt"/>
              </a:rPr>
              <a:t>Prijaviti ekipu na e-mail do </a:t>
            </a:r>
            <a:r>
              <a:rPr lang="sr-Latn-RS" sz="2000" dirty="0" err="1">
                <a:latin typeface="+mj-lt"/>
              </a:rPr>
              <a:t>srijede</a:t>
            </a:r>
            <a:r>
              <a:rPr lang="sr-Latn-RS" sz="2000" dirty="0">
                <a:latin typeface="+mj-lt"/>
              </a:rPr>
              <a:t>, 19.03.2025. </a:t>
            </a:r>
          </a:p>
        </p:txBody>
      </p:sp>
    </p:spTree>
    <p:extLst>
      <p:ext uri="{BB962C8B-B14F-4D97-AF65-F5344CB8AC3E}">
        <p14:creationId xmlns:p14="http://schemas.microsoft.com/office/powerpoint/2010/main" val="4392222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AFC8DB-88CE-7CCA-15EB-89B6B03930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F349E05D-A5F7-214F-99F0-792D99BB2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919" y="-255416"/>
            <a:ext cx="2858939" cy="30161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EEC9A6-215E-A75A-E3EB-8E3BDA16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3154" y="2566115"/>
            <a:ext cx="8869765" cy="875538"/>
          </a:xfrm>
        </p:spPr>
        <p:txBody>
          <a:bodyPr>
            <a:normAutofit fontScale="90000"/>
          </a:bodyPr>
          <a:lstStyle/>
          <a:p>
            <a:pPr algn="l"/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IMATE LI PITANJA?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6868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846FB172-BD0C-5140-876D-ADA033E80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919" y="-255416"/>
            <a:ext cx="2858939" cy="30161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2C0861-4A33-8B44-BAEF-B5BA24E72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676" y="188650"/>
            <a:ext cx="9284243" cy="6480699"/>
          </a:xfrm>
        </p:spPr>
        <p:txBody>
          <a:bodyPr>
            <a:noAutofit/>
          </a:bodyPr>
          <a:lstStyle/>
          <a:p>
            <a:pPr algn="l"/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VALAMAR RIVIERA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TURISTIČKA ZAJEDNICA GRADA LABINA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FAKULTET ZA MENADŽMENT U TURIZMU I UGOSTITELJSTVU OPATIJA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UDRUŽENJE OBRTNIKA LABIN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ISTARSKO VELEUČILIŠTE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POLICIJSKA UPRAVA ISTARSKA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ZAGREBAČKA ŠKOLA EKONOMIJE I MANAGEMENTA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SVEUČILIŠTE ALGEBRA BERNAYS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PUČKO OTVORENO UČILIŠTE LABIN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NOVATEC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DANIELI-SYSTEC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POLICIJSKA ŠKOLA „JOSIP JOVIĆ” ZAGREB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RUDARSKO-GEOLOŠKO-NAFTNI FAKULTET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VODOVOD LABIN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ROCKWOOL ADRIATIC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GRAĐEVINSKI FAKULTET U RIJECI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LIDL HRVATSKA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JAVNA VATROGASNA POSTROJBA LABIN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DJEČJI VRTIĆ „PJERINA VERBANAC” LABIN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UČITELJSKI FAKULTET U RIJECI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VELEUČILIŠTE VELIKA GORICA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SVEUČILIŠTE JURJA DOBRILE U PULI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CAREL ADRIATIC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EKSPLOZIVI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VETERINARSKI FAKULTET U ZAGREBU</a:t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NOVATIONTECH ISTRIA</a:t>
            </a:r>
            <a:endParaRPr lang="sr-Latn-RS" sz="1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034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846FB172-BD0C-5140-876D-ADA033E80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919" y="-255416"/>
            <a:ext cx="2858939" cy="30161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2C0861-4A33-8B44-BAEF-B5BA24E72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140" y="1122363"/>
            <a:ext cx="8663779" cy="875538"/>
          </a:xfrm>
        </p:spPr>
        <p:txBody>
          <a:bodyPr>
            <a:normAutofit fontScale="90000"/>
          </a:bodyPr>
          <a:lstStyle/>
          <a:p>
            <a:pPr algn="l"/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CILJ: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11A9B-E41F-2240-B044-E715F5CF45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140" y="2085584"/>
            <a:ext cx="9878860" cy="1163644"/>
          </a:xfrm>
        </p:spPr>
        <p:txBody>
          <a:bodyPr/>
          <a:lstStyle/>
          <a:p>
            <a:pPr algn="just"/>
            <a:r>
              <a:rPr lang="sr-Latn-RS" dirty="0">
                <a:latin typeface="+mj-lt"/>
              </a:rPr>
              <a:t>- okupljanje svih bitnih dionika rada i odgojno-obrazovnih institucija, a sve kako bi se na jednom </a:t>
            </a:r>
            <a:r>
              <a:rPr lang="sr-Latn-RS" dirty="0" err="1">
                <a:latin typeface="+mj-lt"/>
              </a:rPr>
              <a:t>mjestu</a:t>
            </a:r>
            <a:r>
              <a:rPr lang="sr-Latn-RS" dirty="0">
                <a:latin typeface="+mj-lt"/>
              </a:rPr>
              <a:t>, u formi </a:t>
            </a:r>
            <a:r>
              <a:rPr lang="sr-Latn-RS" dirty="0" err="1">
                <a:latin typeface="+mj-lt"/>
              </a:rPr>
              <a:t>točke</a:t>
            </a:r>
            <a:r>
              <a:rPr lang="sr-Latn-RS" dirty="0">
                <a:latin typeface="+mj-lt"/>
              </a:rPr>
              <a:t> susreta i </a:t>
            </a:r>
            <a:r>
              <a:rPr lang="sr-Latn-RS" dirty="0" err="1">
                <a:latin typeface="+mj-lt"/>
              </a:rPr>
              <a:t>okretišta</a:t>
            </a:r>
            <a:r>
              <a:rPr lang="sr-Latn-RS" dirty="0">
                <a:latin typeface="+mj-lt"/>
              </a:rPr>
              <a:t>, ponudile mogućnosti </a:t>
            </a:r>
            <a:r>
              <a:rPr lang="sr-Latn-RS" dirty="0" err="1">
                <a:latin typeface="+mj-lt"/>
              </a:rPr>
              <a:t>karijernog</a:t>
            </a:r>
            <a:r>
              <a:rPr lang="sr-Latn-RS" dirty="0">
                <a:latin typeface="+mj-lt"/>
              </a:rPr>
              <a:t>, ali i životnog </a:t>
            </a:r>
            <a:r>
              <a:rPr lang="sr-Latn-RS" dirty="0" err="1">
                <a:latin typeface="+mj-lt"/>
              </a:rPr>
              <a:t>usmjeravanja</a:t>
            </a:r>
            <a:r>
              <a:rPr lang="sr-Latn-RS" dirty="0">
                <a:latin typeface="+mj-lt"/>
              </a:rPr>
              <a:t>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5B06756-B98C-FBFE-23E6-8BEEB80857D5}"/>
              </a:ext>
            </a:extLst>
          </p:cNvPr>
          <p:cNvSpPr txBox="1">
            <a:spLocks/>
          </p:cNvSpPr>
          <p:nvPr/>
        </p:nvSpPr>
        <p:spPr>
          <a:xfrm>
            <a:off x="745588" y="3429000"/>
            <a:ext cx="8663779" cy="87553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r-Latn-RS" sz="5400" b="1" dirty="0">
                <a:solidFill>
                  <a:schemeClr val="accent1">
                    <a:lumMod val="75000"/>
                  </a:schemeClr>
                </a:solidFill>
              </a:rPr>
              <a:t>IZLAGAČI: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F53DF8D-2E55-6A51-9AB6-26B32B9F920F}"/>
              </a:ext>
            </a:extLst>
          </p:cNvPr>
          <p:cNvSpPr txBox="1">
            <a:spLocks/>
          </p:cNvSpPr>
          <p:nvPr/>
        </p:nvSpPr>
        <p:spPr>
          <a:xfrm>
            <a:off x="745588" y="4419187"/>
            <a:ext cx="9878860" cy="11636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r-Latn-RS" dirty="0">
                <a:latin typeface="+mj-lt"/>
              </a:rPr>
              <a:t>- 15-ak tvrtki, udruženja i ustanova (poslodavaca) s područja Grada </a:t>
            </a:r>
            <a:r>
              <a:rPr lang="sr-Latn-RS" dirty="0" err="1">
                <a:latin typeface="+mj-lt"/>
              </a:rPr>
              <a:t>Labina</a:t>
            </a:r>
            <a:r>
              <a:rPr lang="sr-Latn-RS" dirty="0">
                <a:latin typeface="+mj-lt"/>
              </a:rPr>
              <a:t> i </a:t>
            </a:r>
            <a:r>
              <a:rPr lang="sr-Latn-RS" dirty="0" err="1">
                <a:latin typeface="+mj-lt"/>
              </a:rPr>
              <a:t>Labinštine</a:t>
            </a:r>
            <a:r>
              <a:rPr lang="sr-Latn-RS" dirty="0">
                <a:latin typeface="+mj-lt"/>
              </a:rPr>
              <a:t> te 10-ak obrazovnih ustanova s područja RH (sveučilišta, </a:t>
            </a:r>
            <a:r>
              <a:rPr lang="sr-Latn-RS" dirty="0" err="1">
                <a:latin typeface="+mj-lt"/>
              </a:rPr>
              <a:t>veleučilišta</a:t>
            </a:r>
            <a:r>
              <a:rPr lang="sr-Latn-RS" dirty="0">
                <a:latin typeface="+mj-lt"/>
              </a:rPr>
              <a:t>, fakulteti i učilišta – iz </a:t>
            </a:r>
            <a:r>
              <a:rPr lang="sr-Latn-RS" dirty="0" err="1">
                <a:latin typeface="+mj-lt"/>
              </a:rPr>
              <a:t>Labina</a:t>
            </a:r>
            <a:r>
              <a:rPr lang="sr-Latn-RS" dirty="0">
                <a:latin typeface="+mj-lt"/>
              </a:rPr>
              <a:t>, Pule, Opatije, Rijeke, Velike Gorice i Zagreba) </a:t>
            </a:r>
          </a:p>
        </p:txBody>
      </p:sp>
    </p:spTree>
    <p:extLst>
      <p:ext uri="{BB962C8B-B14F-4D97-AF65-F5344CB8AC3E}">
        <p14:creationId xmlns:p14="http://schemas.microsoft.com/office/powerpoint/2010/main" val="107566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846FB172-BD0C-5140-876D-ADA033E80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919" y="-255416"/>
            <a:ext cx="2858939" cy="30161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2C0861-4A33-8B44-BAEF-B5BA24E72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140" y="1122363"/>
            <a:ext cx="8663779" cy="875538"/>
          </a:xfrm>
        </p:spPr>
        <p:txBody>
          <a:bodyPr>
            <a:normAutofit fontScale="90000"/>
          </a:bodyPr>
          <a:lstStyle/>
          <a:p>
            <a:pPr algn="l"/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KONCEPT: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11A9B-E41F-2240-B044-E715F5CF45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140" y="2085583"/>
            <a:ext cx="9878860" cy="4183693"/>
          </a:xfrm>
        </p:spPr>
        <p:txBody>
          <a:bodyPr/>
          <a:lstStyle/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Predstavljanje tvrtki i obrazovnih ustanova</a:t>
            </a: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Demonstracije specifičnih zanimanja</a:t>
            </a: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Izložbeni prostori / štandovi</a:t>
            </a: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Nagradne igre i izazovi</a:t>
            </a: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Radionice</a:t>
            </a: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Pub kviz</a:t>
            </a: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02644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846FB172-BD0C-5140-876D-ADA033E80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919" y="-255416"/>
            <a:ext cx="2858939" cy="30161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2C0861-4A33-8B44-BAEF-B5BA24E72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140" y="3980973"/>
            <a:ext cx="8663779" cy="875538"/>
          </a:xfrm>
        </p:spPr>
        <p:txBody>
          <a:bodyPr>
            <a:normAutofit fontScale="90000"/>
          </a:bodyPr>
          <a:lstStyle/>
          <a:p>
            <a:pPr algn="just"/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Iako niste izravno </a:t>
            </a:r>
            <a:r>
              <a:rPr lang="sr-Latn-RS" b="1" dirty="0" err="1">
                <a:solidFill>
                  <a:schemeClr val="accent1">
                    <a:lumMod val="75000"/>
                  </a:schemeClr>
                </a:solidFill>
              </a:rPr>
              <a:t>sudjelovali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na prošlogodišnjem Sajmu poslova, </a:t>
            </a:r>
            <a:r>
              <a:rPr lang="sr-Latn-RS" b="1" dirty="0" err="1">
                <a:solidFill>
                  <a:schemeClr val="accent1">
                    <a:lumMod val="75000"/>
                  </a:schemeClr>
                </a:solidFill>
              </a:rPr>
              <a:t>sjećate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li se nečeg posebnog / specifičnog?</a:t>
            </a:r>
          </a:p>
        </p:txBody>
      </p:sp>
    </p:spTree>
    <p:extLst>
      <p:ext uri="{BB962C8B-B14F-4D97-AF65-F5344CB8AC3E}">
        <p14:creationId xmlns:p14="http://schemas.microsoft.com/office/powerpoint/2010/main" val="3595766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846FB172-BD0C-5140-876D-ADA033E80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919" y="-255416"/>
            <a:ext cx="2858939" cy="30161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2C0861-4A33-8B44-BAEF-B5BA24E72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140" y="1122363"/>
            <a:ext cx="9100159" cy="875538"/>
          </a:xfrm>
        </p:spPr>
        <p:txBody>
          <a:bodyPr>
            <a:normAutofit fontScale="90000"/>
          </a:bodyPr>
          <a:lstStyle/>
          <a:p>
            <a:pPr algn="l"/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NAGRADE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11A9B-E41F-2240-B044-E715F5CF45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140" y="2085584"/>
            <a:ext cx="9878860" cy="1758448"/>
          </a:xfrm>
        </p:spPr>
        <p:txBody>
          <a:bodyPr/>
          <a:lstStyle/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Nagrađujemo najbolje, najkreativnije, najsnalažljivije učenike </a:t>
            </a:r>
            <a:r>
              <a:rPr lang="sr-Latn-RS" dirty="0" err="1">
                <a:latin typeface="+mj-lt"/>
              </a:rPr>
              <a:t>vrijednim</a:t>
            </a:r>
            <a:r>
              <a:rPr lang="sr-Latn-RS" dirty="0">
                <a:latin typeface="+mj-lt"/>
              </a:rPr>
              <a:t> nagradama</a:t>
            </a: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Nagradne </a:t>
            </a:r>
            <a:r>
              <a:rPr lang="sr-Latn-RS" dirty="0" err="1">
                <a:latin typeface="+mj-lt"/>
              </a:rPr>
              <a:t>vaučere</a:t>
            </a:r>
            <a:r>
              <a:rPr lang="sr-Latn-RS" dirty="0">
                <a:latin typeface="+mj-lt"/>
              </a:rPr>
              <a:t> možete iskoristiti za plaćanje auto-škole, priprema za maturu, IT opremu itd.</a:t>
            </a:r>
          </a:p>
          <a:p>
            <a:pPr algn="l"/>
            <a:endParaRPr lang="sr-Latn-RS" dirty="0"/>
          </a:p>
          <a:p>
            <a:pPr marL="342900" indent="-342900" algn="l">
              <a:buFontTx/>
              <a:buChar char="-"/>
            </a:pPr>
            <a:endParaRPr lang="sr-Latn-RS" dirty="0"/>
          </a:p>
          <a:p>
            <a:pPr marL="342900" indent="-342900" algn="l">
              <a:buFontTx/>
              <a:buChar char="-"/>
            </a:pPr>
            <a:endParaRPr lang="sr-Latn-R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C2FA64D-93B4-9D3D-8EFC-EFD49E57D475}"/>
              </a:ext>
            </a:extLst>
          </p:cNvPr>
          <p:cNvSpPr txBox="1">
            <a:spLocks/>
          </p:cNvSpPr>
          <p:nvPr/>
        </p:nvSpPr>
        <p:spPr>
          <a:xfrm>
            <a:off x="789140" y="3840411"/>
            <a:ext cx="9100159" cy="87553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r-Latn-RS" sz="5400" b="1" dirty="0">
                <a:solidFill>
                  <a:schemeClr val="accent1">
                    <a:lumMod val="75000"/>
                  </a:schemeClr>
                </a:solidFill>
              </a:rPr>
              <a:t>IZAZOVI / ZADACI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246B8E6-93C4-049C-7F13-F9492FDFE5F2}"/>
              </a:ext>
            </a:extLst>
          </p:cNvPr>
          <p:cNvSpPr txBox="1">
            <a:spLocks/>
          </p:cNvSpPr>
          <p:nvPr/>
        </p:nvSpPr>
        <p:spPr>
          <a:xfrm>
            <a:off x="789140" y="4806082"/>
            <a:ext cx="9878860" cy="1023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Ne strahujte, zadaci su veoma jednostavni ;)</a:t>
            </a:r>
          </a:p>
          <a:p>
            <a:pPr algn="l"/>
            <a:endParaRPr lang="sr-Latn-RS" dirty="0"/>
          </a:p>
          <a:p>
            <a:pPr marL="342900" indent="-342900" algn="l">
              <a:buFontTx/>
              <a:buChar char="-"/>
            </a:pPr>
            <a:endParaRPr lang="sr-Latn-RS" dirty="0"/>
          </a:p>
          <a:p>
            <a:pPr marL="342900" indent="-342900" algn="l">
              <a:buFontTx/>
              <a:buChar char="-"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744450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846FB172-BD0C-5140-876D-ADA033E80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919" y="-255416"/>
            <a:ext cx="2858939" cy="30161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2C0861-4A33-8B44-BAEF-B5BA24E72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140" y="571055"/>
            <a:ext cx="9100159" cy="875538"/>
          </a:xfrm>
        </p:spPr>
        <p:txBody>
          <a:bodyPr>
            <a:normAutofit fontScale="90000"/>
          </a:bodyPr>
          <a:lstStyle/>
          <a:p>
            <a:pPr algn="l"/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UVJET ZA SUDJELOVANJE U IGRI: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11A9B-E41F-2240-B044-E715F5CF45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140" y="1700258"/>
            <a:ext cx="9878860" cy="3134487"/>
          </a:xfrm>
        </p:spPr>
        <p:txBody>
          <a:bodyPr/>
          <a:lstStyle/>
          <a:p>
            <a:pPr marL="342900" indent="-342900" algn="just">
              <a:buFontTx/>
              <a:buChar char="-"/>
            </a:pPr>
            <a:r>
              <a:rPr lang="sr-Latn-RS" dirty="0">
                <a:latin typeface="+mj-lt"/>
              </a:rPr>
              <a:t>Svaki učenik dobiva knjižicu te upisuje svoje ime i prezime, razred, </a:t>
            </a:r>
            <a:r>
              <a:rPr lang="sr-Latn-RS" dirty="0" err="1">
                <a:latin typeface="+mj-lt"/>
              </a:rPr>
              <a:t>usmjerenje</a:t>
            </a:r>
            <a:r>
              <a:rPr lang="sr-Latn-RS" dirty="0">
                <a:latin typeface="+mj-lt"/>
              </a:rPr>
              <a:t>, a koja služi za sakupljanje </a:t>
            </a:r>
            <a:r>
              <a:rPr lang="sr-Latn-RS" dirty="0" err="1">
                <a:latin typeface="+mj-lt"/>
              </a:rPr>
              <a:t>naljepnica</a:t>
            </a:r>
            <a:endParaRPr lang="sr-Latn-RS" dirty="0">
              <a:latin typeface="+mj-lt"/>
            </a:endParaRPr>
          </a:p>
          <a:p>
            <a:pPr marL="342900" indent="-342900" algn="just">
              <a:buFontTx/>
              <a:buChar char="-"/>
            </a:pPr>
            <a:r>
              <a:rPr lang="sr-Latn-RS" dirty="0">
                <a:latin typeface="+mj-lt"/>
              </a:rPr>
              <a:t>Da bi se natjecao za osvajanje nagrade - svaki učenik mora sakupiti </a:t>
            </a:r>
            <a:r>
              <a:rPr lang="sr-Latn-RS" dirty="0">
                <a:solidFill>
                  <a:schemeClr val="accent1"/>
                </a:solidFill>
                <a:latin typeface="+mj-lt"/>
              </a:rPr>
              <a:t>barem*</a:t>
            </a:r>
            <a:r>
              <a:rPr lang="sr-Latn-RS" dirty="0">
                <a:latin typeface="+mj-lt"/>
              </a:rPr>
              <a:t> 17 </a:t>
            </a:r>
            <a:r>
              <a:rPr lang="sr-Latn-RS" dirty="0" err="1">
                <a:latin typeface="+mj-lt"/>
              </a:rPr>
              <a:t>naljepnica</a:t>
            </a:r>
            <a:r>
              <a:rPr lang="sr-Latn-RS" dirty="0">
                <a:latin typeface="+mj-lt"/>
              </a:rPr>
              <a:t> izlagača + odabrati i </a:t>
            </a:r>
            <a:r>
              <a:rPr lang="sr-Latn-RS" dirty="0">
                <a:solidFill>
                  <a:schemeClr val="accent1"/>
                </a:solidFill>
                <a:latin typeface="+mj-lt"/>
              </a:rPr>
              <a:t>obrazložiti**</a:t>
            </a:r>
            <a:r>
              <a:rPr lang="sr-Latn-RS" dirty="0">
                <a:latin typeface="+mj-lt"/>
              </a:rPr>
              <a:t> najboljeg izlagača na Sajmu!</a:t>
            </a:r>
          </a:p>
          <a:p>
            <a:pPr marL="342900" indent="-342900" algn="just">
              <a:buFontTx/>
              <a:buChar char="-"/>
            </a:pPr>
            <a:r>
              <a:rPr lang="sr-Latn-RS" dirty="0">
                <a:latin typeface="+mj-lt"/>
              </a:rPr>
              <a:t>Na kraju Sajma (do 14:00 sati), knjižicu sa sakupljenim </a:t>
            </a:r>
            <a:r>
              <a:rPr lang="sr-Latn-RS" dirty="0" err="1">
                <a:latin typeface="+mj-lt"/>
              </a:rPr>
              <a:t>naljepnicama</a:t>
            </a:r>
            <a:r>
              <a:rPr lang="sr-Latn-RS" dirty="0">
                <a:latin typeface="+mj-lt"/>
              </a:rPr>
              <a:t> učenik ubacuje u za to </a:t>
            </a:r>
            <a:r>
              <a:rPr lang="sr-Latn-RS" dirty="0" err="1">
                <a:latin typeface="+mj-lt"/>
              </a:rPr>
              <a:t>predviđenu</a:t>
            </a:r>
            <a:r>
              <a:rPr lang="sr-Latn-RS" dirty="0">
                <a:latin typeface="+mj-lt"/>
              </a:rPr>
              <a:t> kutiju</a:t>
            </a:r>
          </a:p>
          <a:p>
            <a:pPr marL="342900" indent="-342900" algn="just">
              <a:buFontTx/>
              <a:buChar char="-"/>
            </a:pPr>
            <a:r>
              <a:rPr lang="sr-Latn-RS" dirty="0">
                <a:latin typeface="+mj-lt"/>
              </a:rPr>
              <a:t>Svaki izlagač ima pravo </a:t>
            </a:r>
            <a:r>
              <a:rPr lang="sr-Latn-RS" dirty="0" err="1">
                <a:latin typeface="+mj-lt"/>
              </a:rPr>
              <a:t>dodijeliti</a:t>
            </a:r>
            <a:r>
              <a:rPr lang="sr-Latn-RS" dirty="0">
                <a:latin typeface="+mj-lt"/>
              </a:rPr>
              <a:t> i 3 posebne </a:t>
            </a:r>
            <a:r>
              <a:rPr lang="sr-Latn-RS" dirty="0" err="1">
                <a:latin typeface="+mj-lt"/>
              </a:rPr>
              <a:t>naljepnice</a:t>
            </a:r>
            <a:r>
              <a:rPr lang="sr-Latn-RS" dirty="0">
                <a:latin typeface="+mj-lt"/>
              </a:rPr>
              <a:t> koje znače da je učenik odradio i </a:t>
            </a:r>
            <a:r>
              <a:rPr lang="sr-Latn-RS" dirty="0">
                <a:solidFill>
                  <a:schemeClr val="accent1"/>
                </a:solidFill>
                <a:latin typeface="+mj-lt"/>
              </a:rPr>
              <a:t>intervju / </a:t>
            </a:r>
            <a:r>
              <a:rPr lang="sr-Latn-RS" dirty="0" err="1">
                <a:solidFill>
                  <a:schemeClr val="accent1"/>
                </a:solidFill>
                <a:latin typeface="+mj-lt"/>
              </a:rPr>
              <a:t>speed</a:t>
            </a:r>
            <a:r>
              <a:rPr lang="sr-Latn-RS" dirty="0">
                <a:solidFill>
                  <a:schemeClr val="accent1"/>
                </a:solidFill>
                <a:latin typeface="+mj-lt"/>
              </a:rPr>
              <a:t> date*** </a:t>
            </a:r>
            <a:r>
              <a:rPr lang="sr-Latn-RS" dirty="0">
                <a:latin typeface="+mj-lt"/>
              </a:rPr>
              <a:t>s poslodavcem / fakultetom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380D0E47-DF69-E645-78F1-A5B0635F3DD1}"/>
              </a:ext>
            </a:extLst>
          </p:cNvPr>
          <p:cNvSpPr txBox="1">
            <a:spLocks/>
          </p:cNvSpPr>
          <p:nvPr/>
        </p:nvSpPr>
        <p:spPr>
          <a:xfrm>
            <a:off x="106532" y="5159879"/>
            <a:ext cx="12085468" cy="129533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r-Latn-RS" sz="2000" dirty="0">
                <a:solidFill>
                  <a:schemeClr val="accent1"/>
                </a:solidFill>
                <a:latin typeface="+mj-lt"/>
              </a:rPr>
              <a:t>* Barem </a:t>
            </a:r>
            <a:r>
              <a:rPr lang="sr-Latn-RS" sz="2000" dirty="0">
                <a:latin typeface="+mj-lt"/>
              </a:rPr>
              <a:t>= ako netko sakupi više </a:t>
            </a:r>
            <a:r>
              <a:rPr lang="sr-Latn-RS" sz="2000" dirty="0" err="1">
                <a:latin typeface="+mj-lt"/>
              </a:rPr>
              <a:t>naljepnica</a:t>
            </a:r>
            <a:r>
              <a:rPr lang="sr-Latn-RS" sz="2000" dirty="0">
                <a:latin typeface="+mj-lt"/>
              </a:rPr>
              <a:t>, automatizmom dobiva i više bodova</a:t>
            </a:r>
          </a:p>
          <a:p>
            <a:pPr algn="just"/>
            <a:r>
              <a:rPr lang="sr-Latn-RS" sz="2000" dirty="0">
                <a:solidFill>
                  <a:schemeClr val="accent1"/>
                </a:solidFill>
                <a:latin typeface="+mj-lt"/>
              </a:rPr>
              <a:t>** Obrazložiti </a:t>
            </a:r>
            <a:r>
              <a:rPr lang="sr-Latn-RS" sz="2000" dirty="0">
                <a:latin typeface="+mj-lt"/>
              </a:rPr>
              <a:t>= obavezno u 2-3 rečenice obrazložiti svoj odabir</a:t>
            </a:r>
          </a:p>
          <a:p>
            <a:pPr algn="just"/>
            <a:r>
              <a:rPr lang="sr-Latn-RS" sz="2000" dirty="0">
                <a:solidFill>
                  <a:schemeClr val="accent1"/>
                </a:solidFill>
                <a:latin typeface="+mj-lt"/>
              </a:rPr>
              <a:t>*** Intervju / </a:t>
            </a:r>
            <a:r>
              <a:rPr lang="sr-Latn-RS" sz="2000" dirty="0" err="1">
                <a:solidFill>
                  <a:schemeClr val="accent1"/>
                </a:solidFill>
                <a:latin typeface="+mj-lt"/>
              </a:rPr>
              <a:t>speed</a:t>
            </a:r>
            <a:r>
              <a:rPr lang="sr-Latn-RS" sz="2000" dirty="0">
                <a:solidFill>
                  <a:schemeClr val="accent1"/>
                </a:solidFill>
                <a:latin typeface="+mj-lt"/>
              </a:rPr>
              <a:t> date </a:t>
            </a:r>
            <a:r>
              <a:rPr lang="sr-Latn-RS" sz="2000" dirty="0">
                <a:latin typeface="+mj-lt"/>
              </a:rPr>
              <a:t>= postavite prava pitanja, zanimajte se za različite mogućnosti, </a:t>
            </a:r>
            <a:r>
              <a:rPr lang="sr-Latn-RS" sz="2000" dirty="0" err="1">
                <a:latin typeface="+mj-lt"/>
              </a:rPr>
              <a:t>sudjelujte</a:t>
            </a:r>
            <a:r>
              <a:rPr lang="sr-Latn-RS" sz="2000" dirty="0">
                <a:latin typeface="+mj-lt"/>
              </a:rPr>
              <a:t> u sadržajima koje će vam izlagači ponuditi…</a:t>
            </a:r>
          </a:p>
        </p:txBody>
      </p:sp>
      <p:cxnSp>
        <p:nvCxnSpPr>
          <p:cNvPr id="7" name="Ravni poveznik 6">
            <a:extLst>
              <a:ext uri="{FF2B5EF4-FFF2-40B4-BE49-F238E27FC236}">
                <a16:creationId xmlns:a16="http://schemas.microsoft.com/office/drawing/2014/main" id="{4A5FF8F5-D392-A78C-4946-AB6280E26241}"/>
              </a:ext>
            </a:extLst>
          </p:cNvPr>
          <p:cNvCxnSpPr/>
          <p:nvPr/>
        </p:nvCxnSpPr>
        <p:spPr>
          <a:xfrm>
            <a:off x="351183" y="4883426"/>
            <a:ext cx="1132398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448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B29E24-4DB6-ABF1-EAFD-66ADF96ACD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33EB2D06-CE91-0FE5-27FC-A6ED2EA51C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919" y="-255416"/>
            <a:ext cx="2858939" cy="30161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9D955E7-9CD5-644A-436F-6A21467F0E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5521" y="1604827"/>
            <a:ext cx="9100159" cy="875538"/>
          </a:xfrm>
        </p:spPr>
        <p:txBody>
          <a:bodyPr>
            <a:normAutofit fontScale="90000"/>
          </a:bodyPr>
          <a:lstStyle/>
          <a:p>
            <a:pPr algn="l"/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UVJET ZA SUDJELOVANJE U IGRI: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5928ED-996D-4723-FA9E-A404BDC72D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523" y="3297146"/>
            <a:ext cx="9878860" cy="1380872"/>
          </a:xfrm>
        </p:spPr>
        <p:txBody>
          <a:bodyPr/>
          <a:lstStyle/>
          <a:p>
            <a:pPr marL="342900" indent="-342900" algn="just">
              <a:buFontTx/>
              <a:buChar char="-"/>
            </a:pPr>
            <a:r>
              <a:rPr lang="sr-Latn-RS" dirty="0">
                <a:latin typeface="+mj-lt"/>
              </a:rPr>
              <a:t>sakupiti barem</a:t>
            </a:r>
            <a:r>
              <a:rPr lang="sr-Latn-RS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sr-Latn-RS" dirty="0">
                <a:latin typeface="+mj-lt"/>
              </a:rPr>
              <a:t>17 </a:t>
            </a:r>
            <a:r>
              <a:rPr lang="sr-Latn-RS" dirty="0" err="1">
                <a:latin typeface="+mj-lt"/>
              </a:rPr>
              <a:t>naljepnica</a:t>
            </a:r>
            <a:r>
              <a:rPr lang="sr-Latn-RS" dirty="0">
                <a:latin typeface="+mj-lt"/>
              </a:rPr>
              <a:t> izlagača </a:t>
            </a:r>
          </a:p>
          <a:p>
            <a:pPr marL="342900" indent="-342900" algn="just">
              <a:buFontTx/>
              <a:buChar char="-"/>
            </a:pPr>
            <a:r>
              <a:rPr lang="sr-Latn-RS" dirty="0">
                <a:latin typeface="+mj-lt"/>
              </a:rPr>
              <a:t>odabrati i obrazložiti najboljeg izlagača na Sajmu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D8C5B19-9CED-082E-25A2-8A825A9EBE20}"/>
              </a:ext>
            </a:extLst>
          </p:cNvPr>
          <p:cNvSpPr txBox="1">
            <a:spLocks/>
          </p:cNvSpPr>
          <p:nvPr/>
        </p:nvSpPr>
        <p:spPr>
          <a:xfrm>
            <a:off x="835522" y="718859"/>
            <a:ext cx="9100159" cy="87553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b="1" dirty="0">
                <a:solidFill>
                  <a:srgbClr val="00B050"/>
                </a:solidFill>
              </a:rPr>
              <a:t>PONOVIMO!!!</a:t>
            </a:r>
            <a:endParaRPr lang="sr-Latn-R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212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846FB172-BD0C-5140-876D-ADA033E80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919" y="-255416"/>
            <a:ext cx="2858939" cy="30161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2C0861-4A33-8B44-BAEF-B5BA24E72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140" y="1672778"/>
            <a:ext cx="8869765" cy="875538"/>
          </a:xfrm>
        </p:spPr>
        <p:txBody>
          <a:bodyPr>
            <a:normAutofit fontScale="90000"/>
          </a:bodyPr>
          <a:lstStyle/>
          <a:p>
            <a:pPr algn="l"/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IZAZOV 1 – </a:t>
            </a:r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ZAMOLBA ZA ZAPOSLENJE ILI MOTIVACIJSKO PISMO + ŽIVOTOPIS: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11A9B-E41F-2240-B044-E715F5CF45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140" y="2674307"/>
            <a:ext cx="9878860" cy="4183693"/>
          </a:xfrm>
        </p:spPr>
        <p:txBody>
          <a:bodyPr/>
          <a:lstStyle/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Napisati </a:t>
            </a:r>
            <a:r>
              <a:rPr lang="sr-Latn-RS" dirty="0">
                <a:solidFill>
                  <a:schemeClr val="accent1"/>
                </a:solidFill>
                <a:latin typeface="+mj-lt"/>
              </a:rPr>
              <a:t>životopis*</a:t>
            </a:r>
            <a:r>
              <a:rPr lang="sr-Latn-RS" dirty="0">
                <a:latin typeface="+mj-lt"/>
              </a:rPr>
              <a:t> i </a:t>
            </a:r>
            <a:r>
              <a:rPr lang="sr-Latn-RS" dirty="0" err="1">
                <a:latin typeface="+mj-lt"/>
              </a:rPr>
              <a:t>zamolbu</a:t>
            </a:r>
            <a:r>
              <a:rPr lang="sr-Latn-RS" dirty="0">
                <a:latin typeface="+mj-lt"/>
              </a:rPr>
              <a:t> za zaposlenje ili životopis i motivacijsko pismo</a:t>
            </a:r>
          </a:p>
          <a:p>
            <a:pPr marL="342900" indent="-342900" algn="l">
              <a:buFontTx/>
              <a:buChar char="-"/>
            </a:pPr>
            <a:r>
              <a:rPr lang="sr-Latn-RS" dirty="0" err="1">
                <a:latin typeface="+mj-lt"/>
              </a:rPr>
              <a:t>Zamolba</a:t>
            </a:r>
            <a:r>
              <a:rPr lang="sr-Latn-RS" dirty="0">
                <a:latin typeface="+mj-lt"/>
              </a:rPr>
              <a:t> za zaposlenje se upućuje </a:t>
            </a:r>
            <a:r>
              <a:rPr lang="sr-Latn-RS" dirty="0" err="1">
                <a:latin typeface="+mj-lt"/>
              </a:rPr>
              <a:t>tvrtci</a:t>
            </a:r>
            <a:r>
              <a:rPr lang="sr-Latn-RS" dirty="0">
                <a:latin typeface="+mj-lt"/>
              </a:rPr>
              <a:t>, a motivacijsko pismo upućujete obrazovnoj ustanovi</a:t>
            </a: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Životopis / </a:t>
            </a:r>
            <a:r>
              <a:rPr lang="sr-Latn-RS" dirty="0" err="1">
                <a:latin typeface="+mj-lt"/>
              </a:rPr>
              <a:t>zamolba</a:t>
            </a:r>
            <a:r>
              <a:rPr lang="sr-Latn-RS" dirty="0">
                <a:latin typeface="+mj-lt"/>
              </a:rPr>
              <a:t> / pismo se dostavlja na e-mail </a:t>
            </a:r>
            <a:r>
              <a:rPr lang="sr-Latn-RS" dirty="0">
                <a:latin typeface="+mj-lt"/>
                <a:hlinkClick r:id="rId3"/>
              </a:rPr>
              <a:t>sajamposlovalabin@gmail.com</a:t>
            </a:r>
            <a:endParaRPr lang="sr-Latn-RS" dirty="0">
              <a:latin typeface="+mj-lt"/>
            </a:endParaRP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ROK – </a:t>
            </a:r>
            <a:r>
              <a:rPr lang="sr-Latn-RS" dirty="0" err="1">
                <a:latin typeface="+mj-lt"/>
              </a:rPr>
              <a:t>ponedjeljak</a:t>
            </a:r>
            <a:r>
              <a:rPr lang="sr-Latn-RS" dirty="0">
                <a:latin typeface="+mj-lt"/>
              </a:rPr>
              <a:t>, 24.03.2025. do 15:00 sati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F162874-A841-42A9-C4C6-2B45ADD56CA8}"/>
              </a:ext>
            </a:extLst>
          </p:cNvPr>
          <p:cNvSpPr txBox="1">
            <a:spLocks/>
          </p:cNvSpPr>
          <p:nvPr/>
        </p:nvSpPr>
        <p:spPr>
          <a:xfrm>
            <a:off x="789140" y="5982462"/>
            <a:ext cx="9517835" cy="4448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r-Latn-RS" sz="2000" dirty="0">
                <a:solidFill>
                  <a:schemeClr val="accent1"/>
                </a:solidFill>
              </a:rPr>
              <a:t>* </a:t>
            </a:r>
            <a:r>
              <a:rPr lang="sr-Latn-RS" sz="2000" dirty="0">
                <a:solidFill>
                  <a:schemeClr val="accent1"/>
                </a:solidFill>
                <a:latin typeface="+mj-lt"/>
              </a:rPr>
              <a:t>Životopis – ZABRANJEN JE </a:t>
            </a:r>
            <a:r>
              <a:rPr lang="sr-Latn-RS" sz="2000" dirty="0" err="1">
                <a:solidFill>
                  <a:schemeClr val="accent1"/>
                </a:solidFill>
                <a:latin typeface="+mj-lt"/>
              </a:rPr>
              <a:t>Europass</a:t>
            </a:r>
            <a:r>
              <a:rPr lang="sr-Latn-RS" sz="2000" dirty="0">
                <a:solidFill>
                  <a:schemeClr val="accent1"/>
                </a:solidFill>
                <a:latin typeface="+mj-lt"/>
              </a:rPr>
              <a:t> format!</a:t>
            </a:r>
          </a:p>
        </p:txBody>
      </p:sp>
      <p:cxnSp>
        <p:nvCxnSpPr>
          <p:cNvPr id="7" name="Ravni poveznik 6">
            <a:extLst>
              <a:ext uri="{FF2B5EF4-FFF2-40B4-BE49-F238E27FC236}">
                <a16:creationId xmlns:a16="http://schemas.microsoft.com/office/drawing/2014/main" id="{A32F68E2-EB16-23C0-C223-29B06F4CB64A}"/>
              </a:ext>
            </a:extLst>
          </p:cNvPr>
          <p:cNvCxnSpPr/>
          <p:nvPr/>
        </p:nvCxnSpPr>
        <p:spPr>
          <a:xfrm>
            <a:off x="351183" y="5440018"/>
            <a:ext cx="1132398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658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CE8898-6732-7E65-0A48-40FAF0DF4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70740116-3333-249F-334A-A329A16F5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919" y="-255416"/>
            <a:ext cx="2858939" cy="30161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7FA389-512A-D73C-108B-A3CB76305D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140" y="544549"/>
            <a:ext cx="8869765" cy="875538"/>
          </a:xfrm>
        </p:spPr>
        <p:txBody>
          <a:bodyPr>
            <a:normAutofit fontScale="90000"/>
          </a:bodyPr>
          <a:lstStyle/>
          <a:p>
            <a:pPr algn="l"/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IZAZOV 1 – </a:t>
            </a:r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DODATNO: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32CD9240-B93E-E7C8-FB44-648102CE0E75}"/>
              </a:ext>
            </a:extLst>
          </p:cNvPr>
          <p:cNvSpPr txBox="1">
            <a:spLocks/>
          </p:cNvSpPr>
          <p:nvPr/>
        </p:nvSpPr>
        <p:spPr>
          <a:xfrm>
            <a:off x="557227" y="4738490"/>
            <a:ext cx="9517835" cy="875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sr-Latn-RS" sz="2000" dirty="0">
              <a:solidFill>
                <a:schemeClr val="accent1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0C98694-5B8E-C72A-5D82-0884F9011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140" y="1641897"/>
            <a:ext cx="9878860" cy="4183693"/>
          </a:xfrm>
        </p:spPr>
        <p:txBody>
          <a:bodyPr/>
          <a:lstStyle/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Životopis/</a:t>
            </a:r>
            <a:r>
              <a:rPr lang="sr-Latn-RS" dirty="0" err="1">
                <a:latin typeface="+mj-lt"/>
              </a:rPr>
              <a:t>zamolbu</a:t>
            </a:r>
            <a:r>
              <a:rPr lang="sr-Latn-RS" dirty="0">
                <a:latin typeface="+mj-lt"/>
              </a:rPr>
              <a:t>/motivacijsko pismo možete prezentirati izlagačima i na sam dan Sajma poslova</a:t>
            </a: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Neki izlagači će na svojim štandovima imati i mini-radionicu pisanja životopisa i simuliranja razgovora za posao, npr. ROCKWOOL </a:t>
            </a:r>
            <a:r>
              <a:rPr lang="sr-Latn-RS" dirty="0" err="1">
                <a:latin typeface="+mj-lt"/>
              </a:rPr>
              <a:t>Adriatic</a:t>
            </a:r>
            <a:r>
              <a:rPr lang="sr-Latn-RS" dirty="0">
                <a:latin typeface="+mj-lt"/>
              </a:rPr>
              <a:t> d.o.o.</a:t>
            </a:r>
          </a:p>
          <a:p>
            <a:pPr marL="342900" indent="-342900" algn="l">
              <a:buFontTx/>
              <a:buChar char="-"/>
            </a:pPr>
            <a:r>
              <a:rPr lang="sr-Latn-RS" sz="2400" dirty="0">
                <a:solidFill>
                  <a:schemeClr val="accent1"/>
                </a:solidFill>
                <a:latin typeface="+mj-lt"/>
              </a:rPr>
              <a:t>ISTRAŽITE SVE ŠTANDOVE I VIDITE KAKO VAM MOGU POMOĆI U OVOM IZAZOVU ;)</a:t>
            </a:r>
            <a:endParaRPr lang="sr-Latn-RS" sz="2400" dirty="0">
              <a:latin typeface="+mj-lt"/>
            </a:endParaRP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O najboljim životopisima odlučuje žiri sastavljen od predstavnika organizatora i izlagača</a:t>
            </a:r>
          </a:p>
          <a:p>
            <a:pPr marL="342900" indent="-342900" algn="l">
              <a:buFontTx/>
              <a:buChar char="-"/>
            </a:pPr>
            <a:r>
              <a:rPr lang="sr-Latn-RS" dirty="0">
                <a:latin typeface="+mj-lt"/>
              </a:rPr>
              <a:t>Nagrađuju se 1-2 učenika (najvrednije nagrade)</a:t>
            </a:r>
          </a:p>
        </p:txBody>
      </p:sp>
    </p:spTree>
    <p:extLst>
      <p:ext uri="{BB962C8B-B14F-4D97-AF65-F5344CB8AC3E}">
        <p14:creationId xmlns:p14="http://schemas.microsoft.com/office/powerpoint/2010/main" val="3665093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1085</Words>
  <Application>Microsoft Office PowerPoint</Application>
  <PresentationFormat>Široki zaslon</PresentationFormat>
  <Paragraphs>100</Paragraphs>
  <Slides>18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SAJAM POSLOVA LABIN 2025.</vt:lpstr>
      <vt:lpstr>CILJ:</vt:lpstr>
      <vt:lpstr>KONCEPT:</vt:lpstr>
      <vt:lpstr>Iako niste izravno sudjelovali na prošlogodišnjem Sajmu poslova, sjećate li se nečeg posebnog / specifičnog?</vt:lpstr>
      <vt:lpstr>NAGRADE</vt:lpstr>
      <vt:lpstr>UVJET ZA SUDJELOVANJE U IGRI:</vt:lpstr>
      <vt:lpstr>UVJET ZA SUDJELOVANJE U IGRI:</vt:lpstr>
      <vt:lpstr>IZAZOV 1 – ZAMOLBA ZA ZAPOSLENJE ILI MOTIVACIJSKO PISMO + ŽIVOTOPIS:</vt:lpstr>
      <vt:lpstr>IZAZOV 1 – DODATNO:</vt:lpstr>
      <vt:lpstr>IZAZOV 1:</vt:lpstr>
      <vt:lpstr>IZAZOV 2 – KREATIVNA RJEŠENJA – NAJAVA SAJMA: </vt:lpstr>
      <vt:lpstr>IZAZOV 3 – DIGITALNI SADRŽAJI NA DAN SAJMA POSLOVA: </vt:lpstr>
      <vt:lpstr>IZAZOV 3 – DODATNO: </vt:lpstr>
      <vt:lpstr>IZAZOV 4 – PUB KVIZ</vt:lpstr>
      <vt:lpstr>DODATNE AKTIVNOSTI</vt:lpstr>
      <vt:lpstr>UVJET ZA SUDJELOVANJE U NAGRADNOJ IGRI:</vt:lpstr>
      <vt:lpstr>IMATE LI PITANJA?</vt:lpstr>
      <vt:lpstr>VALAMAR RIVIERA TURISTIČKA ZAJEDNICA GRADA LABINA FAKULTET ZA MENADŽMENT U TURIZMU I UGOSTITELJSTVU OPATIJA UDRUŽENJE OBRTNIKA LABIN ISTARSKO VELEUČILIŠTE POLICIJSKA UPRAVA ISTARSKA ZAGREBAČKA ŠKOLA EKONOMIJE I MANAGEMENTA SVEUČILIŠTE ALGEBRA BERNAYS PUČKO OTVORENO UČILIŠTE LABIN NOVATEC DANIELI-SYSTEC POLICIJSKA ŠKOLA „JOSIP JOVIĆ” ZAGREB RUDARSKO-GEOLOŠKO-NAFTNI FAKULTET VODOVOD LABIN ROCKWOOL ADRIATIC GRAĐEVINSKI FAKULTET U RIJECI LIDL HRVATSKA JAVNA VATROGASNA POSTROJBA LABIN DJEČJI VRTIĆ „PJERINA VERBANAC” LABIN UČITELJSKI FAKULTET U RIJECI VELEUČILIŠTE VELIKA GORICA SVEUČILIŠTE JURJA DOBRILE U PULI CAREL ADRIATIC EKSPLOZIVI VETERINARSKI FAKULTET U ZAGREBU NOVATIONTECH ISTRIA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NAZIV TVRTKE</dc:title>
  <dc:creator>Borjan Batagelj</dc:creator>
  <cp:lastModifiedBy>Robert Mohorović</cp:lastModifiedBy>
  <cp:revision>7</cp:revision>
  <dcterms:created xsi:type="dcterms:W3CDTF">2023-02-24T08:54:26Z</dcterms:created>
  <dcterms:modified xsi:type="dcterms:W3CDTF">2025-03-11T15:16:51Z</dcterms:modified>
</cp:coreProperties>
</file>