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21" r:id="rId1"/>
  </p:sldMasterIdLst>
  <p:handoutMasterIdLst>
    <p:handoutMasterId r:id="rId17"/>
  </p:handoutMasterIdLst>
  <p:sldIdLst>
    <p:sldId id="256" r:id="rId2"/>
    <p:sldId id="257" r:id="rId3"/>
    <p:sldId id="282" r:id="rId4"/>
    <p:sldId id="260" r:id="rId5"/>
    <p:sldId id="261" r:id="rId6"/>
    <p:sldId id="262" r:id="rId7"/>
    <p:sldId id="264" r:id="rId8"/>
    <p:sldId id="269" r:id="rId9"/>
    <p:sldId id="283" r:id="rId10"/>
    <p:sldId id="289" r:id="rId11"/>
    <p:sldId id="287" r:id="rId12"/>
    <p:sldId id="288" r:id="rId13"/>
    <p:sldId id="290" r:id="rId14"/>
    <p:sldId id="291" r:id="rId15"/>
    <p:sldId id="281" r:id="rId16"/>
  </p:sldIdLst>
  <p:sldSz cx="12192000" cy="6858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1E5BCF-665E-431A-9B6D-878890EA6A74}" type="datetimeFigureOut">
              <a:rPr lang="hr-HR" smtClean="0"/>
              <a:t>23.11.2023.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B706D4-0FEE-4F33-ACF3-2E2076E069F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408554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477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3375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24534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120962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43078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75444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5331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45116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24386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4437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3951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6200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8361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11/23/2023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5120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1380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11/23/2023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0410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6342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6996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7837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  <p:sldLayoutId id="2147483733" r:id="rId12"/>
    <p:sldLayoutId id="2147483734" r:id="rId13"/>
    <p:sldLayoutId id="2147483735" r:id="rId14"/>
    <p:sldLayoutId id="2147483736" r:id="rId15"/>
    <p:sldLayoutId id="2147483737" r:id="rId16"/>
    <p:sldLayoutId id="2147483738" r:id="rId17"/>
    <p:sldLayoutId id="2147483739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870136" y="0"/>
            <a:ext cx="7766936" cy="2566395"/>
          </a:xfrm>
        </p:spPr>
        <p:txBody>
          <a:bodyPr>
            <a:normAutofit/>
          </a:bodyPr>
          <a:lstStyle/>
          <a:p>
            <a:pPr algn="ctr"/>
            <a:r>
              <a:rPr lang="hr-HR" sz="3600" dirty="0"/>
              <a:t>Plan djelovanja u području prirodnih nepogoda za 2024. godinu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209286" y="3540556"/>
            <a:ext cx="3321699" cy="3016624"/>
          </a:xfrm>
        </p:spPr>
        <p:txBody>
          <a:bodyPr>
            <a:normAutofit/>
          </a:bodyPr>
          <a:lstStyle/>
          <a:p>
            <a:endParaRPr lang="hr-HR" sz="1100" dirty="0"/>
          </a:p>
          <a:p>
            <a:endParaRPr lang="hr-HR" sz="1100" dirty="0"/>
          </a:p>
          <a:p>
            <a:endParaRPr lang="hr-HR" sz="1100" dirty="0"/>
          </a:p>
          <a:p>
            <a:endParaRPr lang="hr-HR" sz="1100" dirty="0"/>
          </a:p>
          <a:p>
            <a:r>
              <a:rPr lang="hr-HR" sz="1100" dirty="0">
                <a:solidFill>
                  <a:schemeClr val="tx1"/>
                </a:solidFill>
              </a:rPr>
              <a:t>DLS d.o.o. </a:t>
            </a:r>
          </a:p>
          <a:p>
            <a:r>
              <a:rPr lang="hr-HR" sz="1100" dirty="0">
                <a:solidFill>
                  <a:schemeClr val="tx1"/>
                </a:solidFill>
              </a:rPr>
              <a:t>Franje čandeka 23b, Rijeka</a:t>
            </a:r>
          </a:p>
          <a:p>
            <a:r>
              <a:rPr lang="hr-HR" sz="1100" dirty="0">
                <a:solidFill>
                  <a:schemeClr val="tx1"/>
                </a:solidFill>
              </a:rPr>
              <a:t>Tel: +385 51 633 400</a:t>
            </a:r>
          </a:p>
          <a:p>
            <a:r>
              <a:rPr lang="hr-HR" sz="1100" dirty="0">
                <a:solidFill>
                  <a:schemeClr val="tx1"/>
                </a:solidFill>
              </a:rPr>
              <a:t>Email: info@dls.hr</a:t>
            </a:r>
          </a:p>
          <a:p>
            <a:r>
              <a:rPr lang="hr-HR" sz="1100" dirty="0">
                <a:solidFill>
                  <a:schemeClr val="tx1"/>
                </a:solidFill>
              </a:rPr>
              <a:t>Petra Meixner </a:t>
            </a:r>
            <a:r>
              <a:rPr lang="hr-HR" sz="1100" dirty="0" err="1">
                <a:solidFill>
                  <a:schemeClr val="tx1"/>
                </a:solidFill>
              </a:rPr>
              <a:t>mag</a:t>
            </a:r>
            <a:r>
              <a:rPr lang="hr-HR" sz="1100" dirty="0">
                <a:solidFill>
                  <a:schemeClr val="tx1"/>
                </a:solidFill>
              </a:rPr>
              <a:t>. </a:t>
            </a:r>
            <a:r>
              <a:rPr lang="hr-HR" sz="1100" dirty="0" err="1">
                <a:solidFill>
                  <a:schemeClr val="tx1"/>
                </a:solidFill>
              </a:rPr>
              <a:t>iur</a:t>
            </a:r>
            <a:r>
              <a:rPr lang="hr-HR" sz="1100" dirty="0">
                <a:solidFill>
                  <a:schemeClr val="tx1"/>
                </a:solidFill>
              </a:rPr>
              <a:t>.</a:t>
            </a:r>
            <a:r>
              <a:rPr lang="hr-HR" sz="1600" dirty="0">
                <a:solidFill>
                  <a:schemeClr val="tx1"/>
                </a:solidFill>
              </a:rPr>
              <a:t> </a:t>
            </a:r>
            <a:r>
              <a:rPr lang="hr-HR" sz="1600" dirty="0"/>
              <a:t>   </a:t>
            </a:r>
          </a:p>
        </p:txBody>
      </p:sp>
      <p:pic>
        <p:nvPicPr>
          <p:cNvPr id="6" name="Slika 5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7098" y="3322296"/>
            <a:ext cx="2277110" cy="215519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/>
          <p:cNvSpPr txBox="1"/>
          <p:nvPr/>
        </p:nvSpPr>
        <p:spPr>
          <a:xfrm>
            <a:off x="6938682" y="2675965"/>
            <a:ext cx="342900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hr-HR" sz="3600" dirty="0"/>
              <a:t>Grad Labin</a:t>
            </a:r>
          </a:p>
        </p:txBody>
      </p:sp>
    </p:spTree>
    <p:extLst>
      <p:ext uri="{BB962C8B-B14F-4D97-AF65-F5344CB8AC3E}">
        <p14:creationId xmlns:p14="http://schemas.microsoft.com/office/powerpoint/2010/main" val="34939115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0503F4-BC7F-C719-62EE-62412681C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4" y="113952"/>
            <a:ext cx="10364451" cy="1210995"/>
          </a:xfrm>
        </p:spPr>
        <p:txBody>
          <a:bodyPr/>
          <a:lstStyle/>
          <a:p>
            <a:r>
              <a:rPr lang="hr-HR" dirty="0">
                <a:solidFill>
                  <a:srgbClr val="C00000"/>
                </a:solidFill>
              </a:rPr>
              <a:t>Mjere, rokovi i nositelji mjera po proglašenju prirodne nepogode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E5AAA66-4AC0-9A31-E881-F545344DC5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6327" y="1324947"/>
            <a:ext cx="8136320" cy="5419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70221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602987" y="557628"/>
            <a:ext cx="8746780" cy="5604757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hr-HR" sz="36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Izviješće o utrošku sredstava</a:t>
            </a:r>
          </a:p>
          <a:p>
            <a:pPr marL="0" indent="0">
              <a:buNone/>
            </a:pPr>
            <a:endParaRPr lang="hr-HR" sz="2800" dirty="0">
              <a:solidFill>
                <a:schemeClr val="tx1"/>
              </a:solidFill>
              <a:ea typeface="+mj-ea"/>
              <a:cs typeface="+mj-cs"/>
            </a:endParaRPr>
          </a:p>
          <a:p>
            <a:pPr marL="0" indent="0" algn="just">
              <a:buNone/>
            </a:pPr>
            <a:r>
              <a:rPr lang="hr-HR" sz="3200" cap="none" dirty="0">
                <a:solidFill>
                  <a:schemeClr val="tx1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Gradsko povjerenstvo za procjenu šteta od prirodnih nepogoda Grada </a:t>
            </a:r>
            <a:r>
              <a:rPr lang="hr-HR" sz="3200" cap="none" dirty="0"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L</a:t>
            </a:r>
            <a:r>
              <a:rPr lang="hr-HR" sz="3200" cap="none" dirty="0">
                <a:solidFill>
                  <a:schemeClr val="tx1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abina putem Registra šteta podnosi Povjerenstvu za procjenu šteta od prirodnih nepogoda Istarske županije izvješće o utrošku sredstava za ublažavanje i djelomično uklanjanje posljedica prirodnih nepogoda u roku od 20 dana od dana donošenja odluke Vlade RH o dodjeli sredstava.</a:t>
            </a:r>
          </a:p>
        </p:txBody>
      </p:sp>
    </p:spTree>
    <p:extLst>
      <p:ext uri="{BB962C8B-B14F-4D97-AF65-F5344CB8AC3E}">
        <p14:creationId xmlns:p14="http://schemas.microsoft.com/office/powerpoint/2010/main" val="27247726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564825" y="577982"/>
            <a:ext cx="9819503" cy="5530616"/>
          </a:xfrm>
        </p:spPr>
        <p:txBody>
          <a:bodyPr>
            <a:normAutofit fontScale="92500" lnSpcReduction="20000"/>
          </a:bodyPr>
          <a:lstStyle/>
          <a:p>
            <a:pPr marL="0" lvl="0" indent="0" algn="ctr">
              <a:buClr>
                <a:srgbClr val="90C226"/>
              </a:buClr>
              <a:buNone/>
            </a:pPr>
            <a:r>
              <a:rPr lang="hr-HR" sz="43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Osiguranje sredstava</a:t>
            </a:r>
          </a:p>
          <a:p>
            <a:pPr marL="0" lvl="0" indent="0">
              <a:buClr>
                <a:srgbClr val="90C226"/>
              </a:buClr>
              <a:buNone/>
            </a:pPr>
            <a:endParaRPr lang="hr-HR" sz="3000" dirty="0"/>
          </a:p>
          <a:p>
            <a:pPr marL="0" lvl="0" indent="0" algn="just">
              <a:buClr>
                <a:srgbClr val="90C226"/>
              </a:buClr>
              <a:buNone/>
            </a:pPr>
            <a:r>
              <a:rPr lang="hr-HR" sz="3000" dirty="0">
                <a:solidFill>
                  <a:schemeClr val="tx1"/>
                </a:solidFill>
              </a:rPr>
              <a:t>● </a:t>
            </a:r>
            <a:r>
              <a:rPr lang="hr-HR" sz="3000" cap="none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Sukladno članku 65. Zakona o proračunu („narodne novine“, br. 87/08, 136/12, 15/15 i 144/21) sredstva proračunske zalihe mogu se koristiti za nepredviđene namjene za koje u proračunu nisu osigurana sredstva ili za namjene za koje se tijekom godine pokaže da nisu utvrđena dovoljna sredstva jer ih pri planiranju proračuna nije bilo moguće predvidjeti</a:t>
            </a:r>
            <a:endParaRPr lang="hr-HR" sz="3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just">
              <a:buClr>
                <a:srgbClr val="90C226"/>
              </a:buClr>
              <a:buNone/>
            </a:pPr>
            <a:r>
              <a:rPr lang="hr-HR" sz="3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● </a:t>
            </a:r>
            <a:r>
              <a:rPr lang="hr-HR" sz="3000" cap="none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Ukoliko dođe do prirodne nepogode na području Grada u 2024. godini,  upotrijebiti će se novčana sredstva sa stavke proračunske pričuve u iznosu od 35.000,00 eura.</a:t>
            </a:r>
          </a:p>
          <a:p>
            <a:pPr marL="0" lvl="0" indent="0">
              <a:buClr>
                <a:srgbClr val="90C226"/>
              </a:buClr>
              <a:buNone/>
            </a:pPr>
            <a:endParaRPr lang="hr-HR" sz="3600" dirty="0"/>
          </a:p>
        </p:txBody>
      </p:sp>
    </p:spTree>
    <p:extLst>
      <p:ext uri="{BB962C8B-B14F-4D97-AF65-F5344CB8AC3E}">
        <p14:creationId xmlns:p14="http://schemas.microsoft.com/office/powerpoint/2010/main" val="12313111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89712C-6F76-A721-4C7E-7109D77F1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4" y="235962"/>
            <a:ext cx="10364451" cy="1060993"/>
          </a:xfrm>
        </p:spPr>
        <p:txBody>
          <a:bodyPr/>
          <a:lstStyle/>
          <a:p>
            <a:r>
              <a:rPr lang="hr-HR" dirty="0">
                <a:solidFill>
                  <a:srgbClr val="C00000"/>
                </a:solidFill>
              </a:rPr>
              <a:t>Prijašnji događaji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897A831-2AE3-D09C-3369-94EB3FFD495B}"/>
              </a:ext>
            </a:extLst>
          </p:cNvPr>
          <p:cNvSpPr txBox="1"/>
          <p:nvPr/>
        </p:nvSpPr>
        <p:spPr>
          <a:xfrm>
            <a:off x="913774" y="1296955"/>
            <a:ext cx="10096348" cy="3877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spcBef>
                <a:spcPts val="400"/>
              </a:spcBef>
              <a:spcAft>
                <a:spcPts val="800"/>
              </a:spcAft>
            </a:pPr>
            <a:r>
              <a:rPr lang="hr-H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Gradonačelnik Grada Labina dostavio je županu lstarske županije dana 14. studenog 2022. godine Zaključak za proglašenje prirodne nepogode u kojem navodi da je prema procijenjenim prinosima i prvim prikupljenim podacima Gradsko povjerenstvo za procjenu šteta od prirodnih nepogoda Grada Labina utvrdilo je uvidom na terenu velike štete na poljoprivrednim kulturama -višegodišnjim nasadima - maslinama, vinovoj lozi, livadi za košnju, oranicama (urod kukuruza, zobi, krumpira, luka i povrća). </a:t>
            </a:r>
          </a:p>
          <a:p>
            <a:pPr algn="just">
              <a:lnSpc>
                <a:spcPct val="115000"/>
              </a:lnSpc>
              <a:spcBef>
                <a:spcPts val="400"/>
              </a:spcBef>
              <a:spcAft>
                <a:spcPts val="800"/>
              </a:spcAft>
            </a:pPr>
            <a:r>
              <a:rPr lang="hr-H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Na navedenim kulturama štete se kreću od 65% do 85% te je Gradsko povjerenstvo utvrdilo da prema prvoj procjeni iznose 219.800,00 kuna, koja je veća od 30% prinosa na području Grada Labina što je utvrdio sudski vještak gospodarske struke.</a:t>
            </a:r>
          </a:p>
          <a:p>
            <a:pPr algn="just">
              <a:lnSpc>
                <a:spcPct val="115000"/>
              </a:lnSpc>
              <a:spcBef>
                <a:spcPts val="400"/>
              </a:spcBef>
              <a:spcAft>
                <a:spcPts val="800"/>
              </a:spcAft>
            </a:pPr>
            <a:r>
              <a:rPr lang="hr-H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Slijedom navedenog, župan Istarske županije dana 30. prosinca 2022. godine donosi Odluku o proglašenju prirodne nepogode – suša za područje Grada Labina.</a:t>
            </a:r>
          </a:p>
        </p:txBody>
      </p:sp>
    </p:spTree>
    <p:extLst>
      <p:ext uri="{BB962C8B-B14F-4D97-AF65-F5344CB8AC3E}">
        <p14:creationId xmlns:p14="http://schemas.microsoft.com/office/powerpoint/2010/main" val="32992400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60A13F-BBA0-585F-6BD3-9D74843E8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827728"/>
          </a:xfrm>
        </p:spPr>
        <p:txBody>
          <a:bodyPr/>
          <a:lstStyle/>
          <a:p>
            <a:r>
              <a:rPr lang="hr-HR" dirty="0">
                <a:solidFill>
                  <a:srgbClr val="C00000"/>
                </a:solidFill>
              </a:rPr>
              <a:t>Prijašnji događaji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73DF389-C32C-FF90-D4A3-ED62FA66D989}"/>
              </a:ext>
            </a:extLst>
          </p:cNvPr>
          <p:cNvSpPr txBox="1"/>
          <p:nvPr/>
        </p:nvSpPr>
        <p:spPr>
          <a:xfrm>
            <a:off x="913775" y="1698171"/>
            <a:ext cx="10189654" cy="24490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spcBef>
                <a:spcPts val="400"/>
              </a:spcBef>
              <a:spcAft>
                <a:spcPts val="800"/>
              </a:spcAft>
            </a:pPr>
            <a:r>
              <a:rPr lang="hr-HR" sz="18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Gradonačelnik Grada Labina dana 26. listopada 2023. godine donosi Odluku o dodjeli novčanih sredstava oštećenicima za ublažavanje posljedica olujnog nevremena. Ovom se Odlukom dodjeljuju novčana sredstva ostećenicima za ublažavanje posljedica olujnog nevremena pračenog tučom i jakim vjetrom nastalih 21 . srpnja 2023. godine na području Grada Labina.</a:t>
            </a:r>
          </a:p>
          <a:p>
            <a:pPr algn="just">
              <a:lnSpc>
                <a:spcPct val="115000"/>
              </a:lnSpc>
              <a:spcBef>
                <a:spcPts val="400"/>
              </a:spcBef>
              <a:spcAft>
                <a:spcPts val="800"/>
              </a:spcAft>
            </a:pPr>
            <a:r>
              <a:rPr lang="hr-HR" sz="18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Novčana sredstva daju se kao pomoć za ublažavanje posljedica nevremena, a koje je zahvatilo višegodišnje poljoprivredne kulture, nasade vinove loze, masline i voćke. Sredstva se raspoređuju za potvrđene štete u ukupnom iznosu od 32.356,46 eura (243.789,75 kn).</a:t>
            </a:r>
          </a:p>
        </p:txBody>
      </p:sp>
    </p:spTree>
    <p:extLst>
      <p:ext uri="{BB962C8B-B14F-4D97-AF65-F5344CB8AC3E}">
        <p14:creationId xmlns:p14="http://schemas.microsoft.com/office/powerpoint/2010/main" val="27247897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671461" y="242596"/>
            <a:ext cx="8619578" cy="4497355"/>
          </a:xfrm>
        </p:spPr>
        <p:txBody>
          <a:bodyPr/>
          <a:lstStyle/>
          <a:p>
            <a:pPr marL="0" indent="0" algn="ctr">
              <a:buNone/>
            </a:pPr>
            <a:endParaRPr lang="hr-HR" dirty="0"/>
          </a:p>
          <a:p>
            <a:pPr marL="0" indent="0" algn="ctr">
              <a:buNone/>
            </a:pPr>
            <a:endParaRPr lang="hr-HR" dirty="0"/>
          </a:p>
          <a:p>
            <a:pPr marL="0" indent="0" algn="ctr">
              <a:buNone/>
            </a:pPr>
            <a:endParaRPr lang="hr-HR" dirty="0"/>
          </a:p>
          <a:p>
            <a:pPr marL="0" indent="0" algn="ctr">
              <a:buNone/>
            </a:pPr>
            <a:endParaRPr lang="hr-HR" dirty="0"/>
          </a:p>
          <a:p>
            <a:pPr marL="0" indent="0" algn="ctr">
              <a:buNone/>
            </a:pPr>
            <a:r>
              <a:rPr lang="hr-HR" sz="48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Hvala na pažnji!</a:t>
            </a:r>
          </a:p>
        </p:txBody>
      </p:sp>
    </p:spTree>
    <p:extLst>
      <p:ext uri="{BB962C8B-B14F-4D97-AF65-F5344CB8AC3E}">
        <p14:creationId xmlns:p14="http://schemas.microsoft.com/office/powerpoint/2010/main" val="10939250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77334" y="176192"/>
            <a:ext cx="8911687" cy="1280890"/>
          </a:xfrm>
        </p:spPr>
        <p:txBody>
          <a:bodyPr/>
          <a:lstStyle/>
          <a:p>
            <a:r>
              <a:rPr lang="hr-HR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ZAKONODAVNI OKVIR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77334" y="1425389"/>
            <a:ext cx="8596668" cy="4615974"/>
          </a:xfrm>
        </p:spPr>
        <p:txBody>
          <a:bodyPr>
            <a:normAutofit/>
          </a:bodyPr>
          <a:lstStyle/>
          <a:p>
            <a:pPr marL="228600" lvl="0" indent="-228600" algn="just" defTabSz="914400">
              <a:lnSpc>
                <a:spcPct val="90000"/>
              </a:lnSpc>
              <a:buClrTx/>
              <a:buSzTx/>
              <a:buFont typeface="Arial" panose="020B0604020202020204" pitchFamily="34" charset="0"/>
              <a:buChar char="•"/>
            </a:pPr>
            <a:r>
              <a:rPr lang="hr-HR" sz="2800" cap="none" dirty="0">
                <a:solidFill>
                  <a:prstClr val="black"/>
                </a:solidFill>
                <a:latin typeface="Calibri" panose="020F0502020204030204"/>
              </a:rPr>
              <a:t>Zakonom o ublažavanju i uklanjanju posljedica prirodnih nepogoda („Narodne novine“ br. 16/19) regulira se planiranje sustava reagiranja u izvanrednim događajima uzrokovanim prirodnim nepogodama na regionalnoj i lokalnoj razini</a:t>
            </a:r>
          </a:p>
          <a:p>
            <a:pPr marL="228600" lvl="0" indent="-228600" algn="just" defTabSz="914400">
              <a:lnSpc>
                <a:spcPct val="90000"/>
              </a:lnSpc>
              <a:buClrTx/>
              <a:buSzTx/>
              <a:buFont typeface="Arial" panose="020B0604020202020204" pitchFamily="34" charset="0"/>
              <a:buChar char="•"/>
            </a:pPr>
            <a:r>
              <a:rPr lang="hr-HR" sz="2800" cap="none" dirty="0">
                <a:solidFill>
                  <a:prstClr val="black"/>
                </a:solidFill>
                <a:latin typeface="Calibri" panose="020F0502020204030204"/>
              </a:rPr>
              <a:t>Pravilnikom o registru šteta od prirodnih nepogoda („Narodne novine“ 65/19) koji propisuje sadržaj, oblik i način dostave podataka o nastalim štetama od prirodnih nepogoda</a:t>
            </a:r>
          </a:p>
        </p:txBody>
      </p:sp>
    </p:spTree>
    <p:extLst>
      <p:ext uri="{BB962C8B-B14F-4D97-AF65-F5344CB8AC3E}">
        <p14:creationId xmlns:p14="http://schemas.microsoft.com/office/powerpoint/2010/main" val="30316961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DC9B784-5F50-4B77-852C-D622F56168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3647" y="860613"/>
            <a:ext cx="8736120" cy="4947668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hr-HR" sz="40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Što je prirodna nepogoda ?</a:t>
            </a:r>
          </a:p>
          <a:p>
            <a:pPr marL="0" indent="0">
              <a:buNone/>
            </a:pPr>
            <a:endParaRPr lang="hr-HR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hr-HR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hr-HR" sz="2800" cap="none" dirty="0">
                <a:latin typeface="Calibri" panose="020F0502020204030204" pitchFamily="34" charset="0"/>
                <a:cs typeface="Calibri" panose="020F0502020204030204" pitchFamily="34" charset="0"/>
              </a:rPr>
              <a:t>Prirodnom nepogodom s</a:t>
            </a:r>
            <a:r>
              <a:rPr lang="en-US" sz="2800" cap="none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matraju</a:t>
            </a:r>
            <a:r>
              <a:rPr lang="en-US" sz="2800" cap="none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se </a:t>
            </a:r>
            <a:r>
              <a:rPr lang="en-US" sz="2800" cap="none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iznenadne</a:t>
            </a:r>
            <a:r>
              <a:rPr lang="en-US" sz="2800" cap="none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cap="none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okolnosti</a:t>
            </a:r>
            <a:r>
              <a:rPr lang="en-US" sz="2800" cap="none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cap="none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uzrokovane</a:t>
            </a:r>
            <a:r>
              <a:rPr lang="en-US" sz="2800" cap="none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cap="none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nepovoljnim</a:t>
            </a:r>
            <a:r>
              <a:rPr lang="en-US" sz="2800" cap="none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cap="none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vremenskim</a:t>
            </a:r>
            <a:r>
              <a:rPr lang="en-US" sz="2800" cap="none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cap="none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prilikama</a:t>
            </a:r>
            <a:r>
              <a:rPr lang="en-US" sz="2800" cap="none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800" cap="none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seizmičkim</a:t>
            </a:r>
            <a:r>
              <a:rPr lang="en-US" sz="2800" cap="none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cap="none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uzrocima</a:t>
            </a:r>
            <a:r>
              <a:rPr lang="en-US" sz="2800" cap="none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cap="none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800" cap="none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cap="none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drugim</a:t>
            </a:r>
            <a:r>
              <a:rPr lang="en-US" sz="2800" cap="none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cap="none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prirodnim</a:t>
            </a:r>
            <a:r>
              <a:rPr lang="en-US" sz="2800" cap="none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cap="none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uzrocima</a:t>
            </a:r>
            <a:r>
              <a:rPr lang="en-US" sz="2800" cap="none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cap="none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koje</a:t>
            </a:r>
            <a:r>
              <a:rPr lang="en-US" sz="2800" cap="none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cap="none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prekidaju</a:t>
            </a:r>
            <a:r>
              <a:rPr lang="en-US" sz="2800" cap="none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cap="none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normalno</a:t>
            </a:r>
            <a:r>
              <a:rPr lang="en-US" sz="2800" cap="none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cap="none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odvijanje</a:t>
            </a:r>
            <a:r>
              <a:rPr lang="en-US" sz="2800" cap="none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cap="none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života</a:t>
            </a:r>
            <a:r>
              <a:rPr lang="en-US" sz="2800" cap="none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800" cap="none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uzrokuju</a:t>
            </a:r>
            <a:r>
              <a:rPr lang="en-US" sz="2800" cap="none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cap="none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žrtve</a:t>
            </a:r>
            <a:r>
              <a:rPr lang="en-US" sz="2800" cap="none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800" cap="none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štetu</a:t>
            </a:r>
            <a:r>
              <a:rPr lang="en-US" sz="2800" cap="none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cap="none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</a:t>
            </a:r>
            <a:r>
              <a:rPr lang="en-US" sz="2800" cap="none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cap="none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imovini</a:t>
            </a:r>
            <a:r>
              <a:rPr lang="en-US" sz="2800" cap="none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cap="none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800" cap="none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en-US" sz="2800" cap="none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ili</a:t>
            </a:r>
            <a:r>
              <a:rPr lang="en-US" sz="2800" cap="none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cap="none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njezin</a:t>
            </a:r>
            <a:r>
              <a:rPr lang="en-US" sz="2800" cap="none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cap="none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gubitak</a:t>
            </a:r>
            <a:r>
              <a:rPr lang="en-US" sz="2800" cap="none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cap="none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</a:t>
            </a:r>
            <a:r>
              <a:rPr lang="en-US" sz="2800" cap="none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cap="none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štetu</a:t>
            </a:r>
            <a:r>
              <a:rPr lang="en-US" sz="2800" cap="none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cap="none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</a:t>
            </a:r>
            <a:r>
              <a:rPr lang="en-US" sz="2800" cap="none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cap="none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javnoj</a:t>
            </a:r>
            <a:r>
              <a:rPr lang="en-US" sz="2800" cap="none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cap="none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infrastrukturi</a:t>
            </a:r>
            <a:r>
              <a:rPr lang="en-US" sz="2800" cap="none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cap="none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800" cap="none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en-US" sz="2800" cap="none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ili</a:t>
            </a:r>
            <a:r>
              <a:rPr lang="en-US" sz="2800" cap="none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u </a:t>
            </a:r>
            <a:r>
              <a:rPr lang="en-US" sz="2800" cap="none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okolišu</a:t>
            </a:r>
            <a:r>
              <a:rPr lang="en-US" sz="2800" cap="none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hr-HR" sz="2800" cap="none" dirty="0">
                <a:latin typeface="Calibri" panose="020F0502020204030204" pitchFamily="34" charset="0"/>
                <a:cs typeface="Calibri" panose="020F0502020204030204" pitchFamily="34" charset="0"/>
              </a:rPr>
              <a:t>Z</a:t>
            </a:r>
            <a:r>
              <a:rPr lang="en-US" sz="2800" cap="none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akon</a:t>
            </a:r>
            <a:r>
              <a:rPr lang="en-US" sz="2800" cap="none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 </a:t>
            </a:r>
            <a:r>
              <a:rPr lang="en-US" sz="2800" cap="none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ublažavanju</a:t>
            </a:r>
            <a:r>
              <a:rPr lang="en-US" sz="2800" cap="none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cap="none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800" cap="none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cap="none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uklanjanju</a:t>
            </a:r>
            <a:r>
              <a:rPr lang="en-US" sz="2800" cap="none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cap="none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posljedica</a:t>
            </a:r>
            <a:r>
              <a:rPr lang="en-US" sz="2800" cap="none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cap="none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prirodnih</a:t>
            </a:r>
            <a:r>
              <a:rPr lang="en-US" sz="2800" cap="none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cap="none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nepogoda</a:t>
            </a:r>
            <a:r>
              <a:rPr lang="en-US" sz="2800" cap="none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„</a:t>
            </a:r>
            <a:r>
              <a:rPr lang="hr-HR" sz="2800" cap="none" dirty="0"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en-US" sz="2800" cap="none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arodne</a:t>
            </a:r>
            <a:r>
              <a:rPr lang="en-US" sz="2800" cap="none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novine“ br. 16/19)</a:t>
            </a:r>
          </a:p>
        </p:txBody>
      </p:sp>
    </p:spTree>
    <p:extLst>
      <p:ext uri="{BB962C8B-B14F-4D97-AF65-F5344CB8AC3E}">
        <p14:creationId xmlns:p14="http://schemas.microsoft.com/office/powerpoint/2010/main" val="37775753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353236" y="748553"/>
            <a:ext cx="8655437" cy="5548303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hr-HR" sz="2000" u="sng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Prirodnom nepogodom smatra se</a:t>
            </a:r>
            <a:r>
              <a:rPr lang="hr-HR" sz="20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0" indent="0" algn="just">
              <a:buNone/>
            </a:pP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hr-HR" sz="2000" cap="none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potres, </a:t>
            </a:r>
          </a:p>
          <a:p>
            <a:pPr marL="0" indent="0" algn="just">
              <a:buNone/>
            </a:pPr>
            <a:r>
              <a:rPr lang="hr-HR" sz="2000" cap="none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• olujni i orkanski vjetar, </a:t>
            </a:r>
          </a:p>
          <a:p>
            <a:pPr marL="0" indent="0" algn="just">
              <a:buNone/>
            </a:pPr>
            <a:r>
              <a:rPr lang="hr-HR" sz="2000" cap="none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• požar, </a:t>
            </a:r>
          </a:p>
          <a:p>
            <a:pPr marL="0" indent="0" algn="just">
              <a:buNone/>
            </a:pPr>
            <a:r>
              <a:rPr lang="hr-HR" sz="2000" cap="none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• poplava, </a:t>
            </a:r>
          </a:p>
          <a:p>
            <a:pPr marL="0" indent="0" algn="just">
              <a:buNone/>
            </a:pPr>
            <a:r>
              <a:rPr lang="hr-HR" sz="2000" cap="none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• suša, </a:t>
            </a:r>
          </a:p>
          <a:p>
            <a:pPr marL="0" indent="0" algn="just">
              <a:buNone/>
            </a:pPr>
            <a:r>
              <a:rPr lang="hr-HR" sz="2000" cap="none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• tuča, kiša koja se smrzava u dodiru s podlogom, </a:t>
            </a:r>
          </a:p>
          <a:p>
            <a:pPr marL="0" indent="0" algn="just">
              <a:buNone/>
            </a:pPr>
            <a:r>
              <a:rPr lang="hr-HR" sz="2000" cap="none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• mraz, </a:t>
            </a:r>
          </a:p>
          <a:p>
            <a:pPr marL="0" indent="0" algn="just">
              <a:buNone/>
            </a:pPr>
            <a:r>
              <a:rPr lang="hr-HR" sz="2000" cap="none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• izvanredno velika visina snijega, </a:t>
            </a:r>
          </a:p>
          <a:p>
            <a:pPr marL="0" indent="0" algn="just">
              <a:buNone/>
            </a:pPr>
            <a:r>
              <a:rPr lang="hr-HR" sz="2000" cap="none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• snježni nanos i lavina, </a:t>
            </a:r>
          </a:p>
          <a:p>
            <a:pPr marL="0" indent="0" algn="just">
              <a:buNone/>
            </a:pPr>
            <a:r>
              <a:rPr lang="hr-HR" sz="2000" cap="none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• nagomilavanje leda na vodotocima, </a:t>
            </a:r>
          </a:p>
          <a:p>
            <a:pPr marL="0" indent="0" algn="just">
              <a:buNone/>
            </a:pPr>
            <a:r>
              <a:rPr lang="hr-HR" sz="2000" cap="none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• klizanje, tečenje, odronjavanje i prevrtanje zemljišta, te </a:t>
            </a:r>
          </a:p>
          <a:p>
            <a:pPr marL="0" indent="0" algn="just">
              <a:buNone/>
            </a:pPr>
            <a:r>
              <a:rPr lang="hr-HR" sz="2000" cap="none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• druge pojave takva opsega koje, ovisno o mjesnim prilikama, uzrokuju bitne poremećaje u životu ljudi na određenom području</a:t>
            </a:r>
          </a:p>
          <a:p>
            <a:endParaRPr lang="hr-HR" sz="2000" dirty="0"/>
          </a:p>
        </p:txBody>
      </p:sp>
    </p:spTree>
    <p:extLst>
      <p:ext uri="{BB962C8B-B14F-4D97-AF65-F5344CB8AC3E}">
        <p14:creationId xmlns:p14="http://schemas.microsoft.com/office/powerpoint/2010/main" val="14335397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342623" y="624110"/>
            <a:ext cx="8911687" cy="1280890"/>
          </a:xfrm>
        </p:spPr>
        <p:txBody>
          <a:bodyPr>
            <a:normAutofit/>
          </a:bodyPr>
          <a:lstStyle/>
          <a:p>
            <a:r>
              <a:rPr lang="hr-HR" sz="40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Nositelji provedbe mjera iz Plana</a:t>
            </a:r>
            <a:br>
              <a:rPr lang="hr-HR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hr-H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342623" y="1993640"/>
            <a:ext cx="8915400" cy="377762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hr-HR" sz="2000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hr-HR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hr-HR" sz="2800" cap="none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Gradsko povjerenstvo za procjenu šteta od prirodnih nepogoda grada Labina, </a:t>
            </a:r>
          </a:p>
          <a:p>
            <a:pPr marL="0" indent="0" algn="just">
              <a:buNone/>
            </a:pPr>
            <a:r>
              <a:rPr lang="hr-HR" sz="2800" cap="none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- Gradonačelnik i</a:t>
            </a:r>
          </a:p>
          <a:p>
            <a:pPr marL="0" indent="0" algn="just">
              <a:buNone/>
            </a:pPr>
            <a:r>
              <a:rPr lang="hr-HR" sz="2800" cap="none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-Upravni odjel </a:t>
            </a:r>
            <a:r>
              <a:rPr lang="pl-PL" sz="2800" cap="none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za komunalno gospodarstvo i upravljanje imovinom</a:t>
            </a:r>
            <a:endParaRPr lang="hr-HR" sz="2800" cap="non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66458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352939" y="147917"/>
            <a:ext cx="8583157" cy="657945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hr-HR" sz="32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Preliminarna procjena šteta od ekstremnih prirodnih uvjeta – obveze jedinice lokalne samouprave</a:t>
            </a:r>
            <a:endParaRPr lang="hr-HR" sz="3200" dirty="0">
              <a:solidFill>
                <a:srgbClr val="92D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● </a:t>
            </a:r>
            <a:r>
              <a:rPr lang="hr-HR" sz="2400" cap="none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Republika Hrvatska, jedinice lokalne i područne samouprave svaka za svoje područje procjenjuju visinu štete od ekstremnih prirodnih uvjeta</a:t>
            </a:r>
          </a:p>
          <a:p>
            <a:pPr marL="0" indent="0" algn="just">
              <a:buNone/>
            </a:pPr>
            <a:r>
              <a:rPr lang="hr-HR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● </a:t>
            </a:r>
            <a:r>
              <a:rPr lang="hr-HR" sz="2400" cap="none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Gradsko povjerenstvo za procjenu šteta od prirodnih nepogoda provodi preliminarnu procjenu šteta u skladu sa njihovim planom sukladno zakonu na temelju članka 14. stavka 2. točke 8.</a:t>
            </a:r>
          </a:p>
          <a:p>
            <a:pPr marL="0" indent="0" algn="just">
              <a:buNone/>
            </a:pPr>
            <a:r>
              <a:rPr lang="hr-HR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● </a:t>
            </a:r>
            <a:r>
              <a:rPr lang="hr-HR" sz="2400" cap="none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 temelju preliminarne procjene gradsko povjerenstvo za procjenu šteta od prirodnih nepogoda Grada </a:t>
            </a:r>
            <a:r>
              <a:rPr lang="hr-HR" sz="2400" cap="none" dirty="0"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hr-HR" sz="2400" cap="none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abina predlaže gradonačelniku pokretanje postupka za proglašenje prirodne nepogode pred Županom </a:t>
            </a:r>
            <a:r>
              <a:rPr lang="hr-HR" sz="2400" cap="none" dirty="0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hr-HR" sz="2400" cap="none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starske županije.</a:t>
            </a:r>
          </a:p>
          <a:p>
            <a:pPr marL="0" indent="0" algn="just">
              <a:buNone/>
            </a:pPr>
            <a:endParaRPr lang="hr-HR" sz="3200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62412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53099" y="582706"/>
            <a:ext cx="8596668" cy="986118"/>
          </a:xfrm>
        </p:spPr>
        <p:txBody>
          <a:bodyPr>
            <a:normAutofit/>
          </a:bodyPr>
          <a:lstStyle/>
          <a:p>
            <a:r>
              <a:rPr lang="hr-HR" sz="40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Proglašenje prirodne nepogode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649755" y="1963271"/>
            <a:ext cx="8803355" cy="1896036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hr-HR" sz="3000" cap="none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Odluku o proglašenju prirodne nepogode za jedinice lokalne samouprave donosi župan na prijedlog gradonačelnika. </a:t>
            </a:r>
          </a:p>
          <a:p>
            <a:pPr algn="just"/>
            <a:r>
              <a:rPr lang="hr-HR" sz="3000" cap="none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Odluka o proglašenju prirodne nepogode unosi se u registar šteta po vrsti prirodne nepogode. </a:t>
            </a:r>
          </a:p>
          <a:p>
            <a:pPr marL="0" indent="0">
              <a:buNone/>
            </a:pPr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6199282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671917" y="250645"/>
            <a:ext cx="8848165" cy="5737412"/>
          </a:xfrm>
        </p:spPr>
        <p:txBody>
          <a:bodyPr>
            <a:normAutofit fontScale="90000"/>
          </a:bodyPr>
          <a:lstStyle/>
          <a:p>
            <a:pPr algn="l"/>
            <a:r>
              <a:rPr lang="hr-HR" sz="40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Prikupljanje prijava o šteti u jedinicu lokalne samouprave gdje je šteta nastala</a:t>
            </a:r>
            <a:br>
              <a:rPr lang="hr-HR" sz="32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hr-HR" sz="32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hr-HR" sz="3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● </a:t>
            </a:r>
            <a:r>
              <a:rPr lang="hr-HR" sz="2700" cap="none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Upravni odjel </a:t>
            </a:r>
            <a:r>
              <a:rPr lang="pl-PL" sz="2700" cap="none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za komunalno gospodarstvo i upravljanje imovinom</a:t>
            </a:r>
            <a:r>
              <a:rPr lang="hr-HR" sz="2700" cap="none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putem javnog poziva, a po proglašenju prirodne nepogode za područje Grada </a:t>
            </a:r>
            <a:r>
              <a:rPr lang="hr-HR" sz="2700" cap="none" dirty="0"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hr-HR" sz="2700" cap="none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abina, obavještava oštećenike, fizičke ili pravne osobe na čijoj je imovini utvrđena šteta od prirodnih nepogoda da prijave štetu na imovini gradskom povjerenstvu.</a:t>
            </a:r>
            <a:br>
              <a:rPr lang="hr-HR" sz="2700" cap="none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hr-HR" sz="27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hr-HR" sz="27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● </a:t>
            </a:r>
            <a:r>
              <a:rPr lang="hr-HR" sz="2700" cap="none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Javni se poziv objavljuje na oglasnoj ploči i web stranicama grada.</a:t>
            </a:r>
            <a:br>
              <a:rPr lang="hr-HR" sz="3200" cap="none" dirty="0"/>
            </a:br>
            <a:endParaRPr lang="hr-HR" sz="3200" dirty="0"/>
          </a:p>
        </p:txBody>
      </p:sp>
    </p:spTree>
    <p:extLst>
      <p:ext uri="{BB962C8B-B14F-4D97-AF65-F5344CB8AC3E}">
        <p14:creationId xmlns:p14="http://schemas.microsoft.com/office/powerpoint/2010/main" val="41366087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640156" y="2148109"/>
            <a:ext cx="8911687" cy="1406853"/>
          </a:xfrm>
        </p:spPr>
        <p:txBody>
          <a:bodyPr>
            <a:normAutofit fontScale="90000"/>
          </a:bodyPr>
          <a:lstStyle/>
          <a:p>
            <a:pPr algn="l"/>
            <a:r>
              <a:rPr lang="hr-HR" sz="40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Obrada podataka o šteti u jedinicu lokalne samouprave gdje je šteta nastala</a:t>
            </a:r>
            <a:br>
              <a:rPr lang="hr-HR" sz="3200" dirty="0"/>
            </a:br>
            <a:br>
              <a:rPr lang="hr-HR" sz="3200" dirty="0"/>
            </a:br>
            <a:r>
              <a:rPr lang="hr-HR" sz="3200" cap="none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 završetku roka od osam (8), iznimno dvanaest (12) dana, Gradsko povjerenstvo utvrđuje i provjerava visinu štete od prirodne nepogode za područje temeljem dostavljenih obrazaca prijave štete od prirodne nepogode od strane oštećenika</a:t>
            </a:r>
            <a:r>
              <a:rPr lang="hr-HR" sz="3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br>
              <a:rPr lang="hr-HR" sz="3200" dirty="0">
                <a:solidFill>
                  <a:schemeClr val="tx1"/>
                </a:solidFill>
              </a:rPr>
            </a:br>
            <a:endParaRPr lang="hr-HR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9479643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740</TotalTime>
  <Words>958</Words>
  <Application>Microsoft Office PowerPoint</Application>
  <PresentationFormat>Widescreen</PresentationFormat>
  <Paragraphs>65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Tw Cen MT</vt:lpstr>
      <vt:lpstr>Droplet</vt:lpstr>
      <vt:lpstr>Plan djelovanja u području prirodnih nepogoda za 2024. godinu</vt:lpstr>
      <vt:lpstr>ZAKONODAVNI OKVIR</vt:lpstr>
      <vt:lpstr>PowerPoint Presentation</vt:lpstr>
      <vt:lpstr>PowerPoint Presentation</vt:lpstr>
      <vt:lpstr>Nositelji provedbe mjera iz Plana </vt:lpstr>
      <vt:lpstr>PowerPoint Presentation</vt:lpstr>
      <vt:lpstr>Proglašenje prirodne nepogode</vt:lpstr>
      <vt:lpstr>Prikupljanje prijava o šteti u jedinicu lokalne samouprave gdje je šteta nastala  ● Upravni odjel za komunalno gospodarstvo i upravljanje imovinom, putem javnog poziva, a po proglašenju prirodne nepogode za područje Grada Labina, obavještava oštećenike, fizičke ili pravne osobe na čijoj je imovini utvrđena šteta od prirodnih nepogoda da prijave štetu na imovini gradskom povjerenstvu.  ● Javni se poziv objavljuje na oglasnoj ploči i web stranicama grada. </vt:lpstr>
      <vt:lpstr>Obrada podataka o šteti u jedinicu lokalne samouprave gdje je šteta nastala  Po završetku roka od osam (8), iznimno dvanaest (12) dana, Gradsko povjerenstvo utvrđuje i provjerava visinu štete od prirodne nepogode za područje temeljem dostavljenih obrazaca prijave štete od prirodne nepogode od strane oštećenika. </vt:lpstr>
      <vt:lpstr>Mjere, rokovi i nositelji mjera po proglašenju prirodne nepogode</vt:lpstr>
      <vt:lpstr>PowerPoint Presentation</vt:lpstr>
      <vt:lpstr>PowerPoint Presentation</vt:lpstr>
      <vt:lpstr>Prijašnji događaji</vt:lpstr>
      <vt:lpstr>Prijašnji događaji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Procjena rizika od velikih nesreća  Općina Pićan</dc:title>
  <dc:creator>Korisnik8-DLS</dc:creator>
  <cp:lastModifiedBy>Petra Meixner</cp:lastModifiedBy>
  <cp:revision>68</cp:revision>
  <cp:lastPrinted>2019-05-30T11:21:35Z</cp:lastPrinted>
  <dcterms:created xsi:type="dcterms:W3CDTF">2018-03-15T07:17:07Z</dcterms:created>
  <dcterms:modified xsi:type="dcterms:W3CDTF">2023-11-23T06:24:33Z</dcterms:modified>
</cp:coreProperties>
</file>